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58" r:id="rId3"/>
    <p:sldId id="259" r:id="rId4"/>
    <p:sldId id="298" r:id="rId5"/>
    <p:sldId id="275" r:id="rId6"/>
    <p:sldId id="276" r:id="rId7"/>
    <p:sldId id="277" r:id="rId8"/>
    <p:sldId id="278" r:id="rId9"/>
    <p:sldId id="289" r:id="rId10"/>
    <p:sldId id="282" r:id="rId11"/>
    <p:sldId id="283" r:id="rId12"/>
    <p:sldId id="284" r:id="rId13"/>
    <p:sldId id="288" r:id="rId14"/>
    <p:sldId id="285" r:id="rId15"/>
    <p:sldId id="286" r:id="rId16"/>
    <p:sldId id="290" r:id="rId17"/>
    <p:sldId id="300" r:id="rId18"/>
    <p:sldId id="301" r:id="rId19"/>
    <p:sldId id="302" r:id="rId20"/>
    <p:sldId id="303" r:id="rId21"/>
    <p:sldId id="304" r:id="rId22"/>
    <p:sldId id="308" r:id="rId23"/>
    <p:sldId id="313" r:id="rId24"/>
    <p:sldId id="314" r:id="rId25"/>
    <p:sldId id="315" r:id="rId26"/>
    <p:sldId id="316" r:id="rId27"/>
    <p:sldId id="317" r:id="rId28"/>
    <p:sldId id="309" r:id="rId29"/>
    <p:sldId id="318" r:id="rId30"/>
    <p:sldId id="319" r:id="rId31"/>
    <p:sldId id="320" r:id="rId32"/>
    <p:sldId id="321" r:id="rId33"/>
    <p:sldId id="322" r:id="rId34"/>
    <p:sldId id="310" r:id="rId35"/>
    <p:sldId id="311" r:id="rId36"/>
    <p:sldId id="294" r:id="rId37"/>
    <p:sldId id="295" r:id="rId38"/>
    <p:sldId id="296" r:id="rId39"/>
    <p:sldId id="297" r:id="rId40"/>
    <p:sldId id="312" r:id="rId41"/>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97" autoAdjust="0"/>
  </p:normalViewPr>
  <p:slideViewPr>
    <p:cSldViewPr snapToGrid="0">
      <p:cViewPr varScale="1">
        <p:scale>
          <a:sx n="83" d="100"/>
          <a:sy n="83" d="100"/>
        </p:scale>
        <p:origin x="6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ADD54C2-8F6E-4962-A37B-C070CA766BA9}" type="datetimeFigureOut">
              <a:rPr lang="he-IL" smtClean="0"/>
              <a:t>י"ז/תמוז/תשפ"ד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61015A3-2460-4D59-B319-A72EC7169154}" type="slidenum">
              <a:rPr lang="he-IL" smtClean="0"/>
              <a:t>‹#›</a:t>
            </a:fld>
            <a:endParaRPr lang="he-IL"/>
          </a:p>
        </p:txBody>
      </p:sp>
    </p:spTree>
    <p:extLst>
      <p:ext uri="{BB962C8B-B14F-4D97-AF65-F5344CB8AC3E}">
        <p14:creationId xmlns:p14="http://schemas.microsoft.com/office/powerpoint/2010/main" val="399357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ee68e0c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ee68e0c1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ee68e0c1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ee68e0c1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50" dirty="0">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61015A3-2460-4D59-B319-A72EC7169154}" type="slidenum">
              <a:rPr lang="he-IL" smtClean="0"/>
              <a:t>12</a:t>
            </a:fld>
            <a:endParaRPr lang="he-IL"/>
          </a:p>
        </p:txBody>
      </p:sp>
    </p:spTree>
    <p:extLst>
      <p:ext uri="{BB962C8B-B14F-4D97-AF65-F5344CB8AC3E}">
        <p14:creationId xmlns:p14="http://schemas.microsoft.com/office/powerpoint/2010/main" val="2645611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4E18-5D12-C471-EDE3-EF9416409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4CE37AB-098F-9348-E5A4-112EDD988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52908E18-7F1C-2EC1-6AB7-D13851B15A84}"/>
              </a:ext>
            </a:extLst>
          </p:cNvPr>
          <p:cNvSpPr>
            <a:spLocks noGrp="1"/>
          </p:cNvSpPr>
          <p:nvPr>
            <p:ph type="dt" sz="half" idx="10"/>
          </p:nvPr>
        </p:nvSpPr>
        <p:spPr/>
        <p:txBody>
          <a:bodyPr/>
          <a:lstStyle/>
          <a:p>
            <a:fld id="{DDCDE5AE-179A-415C-8B3F-A560383E8E89}" type="datetime8">
              <a:rPr lang="he-IL" smtClean="0"/>
              <a:t>23 יולי 24</a:t>
            </a:fld>
            <a:endParaRPr lang="he-IL"/>
          </a:p>
        </p:txBody>
      </p:sp>
      <p:sp>
        <p:nvSpPr>
          <p:cNvPr id="5" name="Footer Placeholder 4">
            <a:extLst>
              <a:ext uri="{FF2B5EF4-FFF2-40B4-BE49-F238E27FC236}">
                <a16:creationId xmlns:a16="http://schemas.microsoft.com/office/drawing/2014/main" id="{D94BABA9-AC29-A4E8-8438-96B79A54E45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D7570AD-538E-F8AE-FBE6-1B67EE6A8ECF}"/>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8599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97EF-A205-ED82-4A7B-95C4E9BCD3E9}"/>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1EAC999-031E-8BCA-C98E-6C8ABF7103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1387417-C849-463A-9383-0C90CE0381AB}"/>
              </a:ext>
            </a:extLst>
          </p:cNvPr>
          <p:cNvSpPr>
            <a:spLocks noGrp="1"/>
          </p:cNvSpPr>
          <p:nvPr>
            <p:ph type="dt" sz="half" idx="10"/>
          </p:nvPr>
        </p:nvSpPr>
        <p:spPr/>
        <p:txBody>
          <a:bodyPr/>
          <a:lstStyle/>
          <a:p>
            <a:fld id="{4BA5E2DA-EADD-4174-BF22-3DB74E3D08E1}" type="datetime8">
              <a:rPr lang="he-IL" smtClean="0"/>
              <a:t>23 יולי 24</a:t>
            </a:fld>
            <a:endParaRPr lang="he-IL"/>
          </a:p>
        </p:txBody>
      </p:sp>
      <p:sp>
        <p:nvSpPr>
          <p:cNvPr id="5" name="Footer Placeholder 4">
            <a:extLst>
              <a:ext uri="{FF2B5EF4-FFF2-40B4-BE49-F238E27FC236}">
                <a16:creationId xmlns:a16="http://schemas.microsoft.com/office/drawing/2014/main" id="{DEF402FB-2DB9-30C4-845D-789CF62507D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62B5853-D6B4-3F0D-A402-C4A759ED0828}"/>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581916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4CF2D3-5835-7A7A-736A-281CFE91F3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6AC510E-2D9A-EC20-4D45-26B5F2D639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154610F-52C2-8097-BBA8-080FBE8AD03D}"/>
              </a:ext>
            </a:extLst>
          </p:cNvPr>
          <p:cNvSpPr>
            <a:spLocks noGrp="1"/>
          </p:cNvSpPr>
          <p:nvPr>
            <p:ph type="dt" sz="half" idx="10"/>
          </p:nvPr>
        </p:nvSpPr>
        <p:spPr/>
        <p:txBody>
          <a:bodyPr/>
          <a:lstStyle/>
          <a:p>
            <a:fld id="{7E7EE033-9F1E-4900-82CF-4B66C7B5BD2E}" type="datetime8">
              <a:rPr lang="he-IL" smtClean="0"/>
              <a:t>23 יולי 24</a:t>
            </a:fld>
            <a:endParaRPr lang="he-IL"/>
          </a:p>
        </p:txBody>
      </p:sp>
      <p:sp>
        <p:nvSpPr>
          <p:cNvPr id="5" name="Footer Placeholder 4">
            <a:extLst>
              <a:ext uri="{FF2B5EF4-FFF2-40B4-BE49-F238E27FC236}">
                <a16:creationId xmlns:a16="http://schemas.microsoft.com/office/drawing/2014/main" id="{9031C34F-A24C-368B-28EA-25A3AB109F0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39BBD9B-7070-13B0-4D31-9AE70AC8CA5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5652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3645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3B56-06E1-E17E-5782-74D9220FD4C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7D64EBED-59DB-B259-F756-49A89FBF3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9B5885A-84FB-F8A7-F2B2-A09EAC0C9B2A}"/>
              </a:ext>
            </a:extLst>
          </p:cNvPr>
          <p:cNvSpPr>
            <a:spLocks noGrp="1"/>
          </p:cNvSpPr>
          <p:nvPr>
            <p:ph type="dt" sz="half" idx="10"/>
          </p:nvPr>
        </p:nvSpPr>
        <p:spPr/>
        <p:txBody>
          <a:bodyPr/>
          <a:lstStyle/>
          <a:p>
            <a:fld id="{5AD03F81-C5CF-4BA3-96A0-A82E9103781C}" type="datetime8">
              <a:rPr lang="he-IL" smtClean="0"/>
              <a:t>23 יולי 24</a:t>
            </a:fld>
            <a:endParaRPr lang="he-IL"/>
          </a:p>
        </p:txBody>
      </p:sp>
      <p:sp>
        <p:nvSpPr>
          <p:cNvPr id="5" name="Footer Placeholder 4">
            <a:extLst>
              <a:ext uri="{FF2B5EF4-FFF2-40B4-BE49-F238E27FC236}">
                <a16:creationId xmlns:a16="http://schemas.microsoft.com/office/drawing/2014/main" id="{0D1EC83A-774B-7E42-FDE8-AAC9D16B6FC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BAA857B6-D7F3-04D8-552E-91F9D8DE696D}"/>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45859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A67E-FC09-8F45-50D8-853D80DB58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72F99B53-F659-90E5-507A-EB0837BE93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6E85DB-2953-D7AB-6282-A3AA273FD672}"/>
              </a:ext>
            </a:extLst>
          </p:cNvPr>
          <p:cNvSpPr>
            <a:spLocks noGrp="1"/>
          </p:cNvSpPr>
          <p:nvPr>
            <p:ph type="dt" sz="half" idx="10"/>
          </p:nvPr>
        </p:nvSpPr>
        <p:spPr/>
        <p:txBody>
          <a:bodyPr/>
          <a:lstStyle/>
          <a:p>
            <a:fld id="{C869D068-08DA-4BA6-88E5-9F671E0416B0}" type="datetime8">
              <a:rPr lang="he-IL" smtClean="0"/>
              <a:t>23 יולי 24</a:t>
            </a:fld>
            <a:endParaRPr lang="he-IL"/>
          </a:p>
        </p:txBody>
      </p:sp>
      <p:sp>
        <p:nvSpPr>
          <p:cNvPr id="5" name="Footer Placeholder 4">
            <a:extLst>
              <a:ext uri="{FF2B5EF4-FFF2-40B4-BE49-F238E27FC236}">
                <a16:creationId xmlns:a16="http://schemas.microsoft.com/office/drawing/2014/main" id="{EAB66F71-2063-EB65-B18A-F32818F39AE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B11186E-6418-E82A-8118-BB9965B85406}"/>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056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01F8-B042-C5B8-EF17-9C8E611B6C2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977FB25-66A6-2AC2-069A-C2C20DDC6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D70823B3-0519-7A75-A57B-22BA395D2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5E95051D-2984-5942-F724-4BC6F0D5A471}"/>
              </a:ext>
            </a:extLst>
          </p:cNvPr>
          <p:cNvSpPr>
            <a:spLocks noGrp="1"/>
          </p:cNvSpPr>
          <p:nvPr>
            <p:ph type="dt" sz="half" idx="10"/>
          </p:nvPr>
        </p:nvSpPr>
        <p:spPr/>
        <p:txBody>
          <a:bodyPr/>
          <a:lstStyle/>
          <a:p>
            <a:fld id="{F8AE7E40-FF54-4151-9BC8-A81B47D9B137}" type="datetime8">
              <a:rPr lang="he-IL" smtClean="0"/>
              <a:t>23 יולי 24</a:t>
            </a:fld>
            <a:endParaRPr lang="he-IL"/>
          </a:p>
        </p:txBody>
      </p:sp>
      <p:sp>
        <p:nvSpPr>
          <p:cNvPr id="6" name="Footer Placeholder 5">
            <a:extLst>
              <a:ext uri="{FF2B5EF4-FFF2-40B4-BE49-F238E27FC236}">
                <a16:creationId xmlns:a16="http://schemas.microsoft.com/office/drawing/2014/main" id="{3736888E-7813-06F8-68FB-E192775E3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005AAAB-ECA5-E2DD-A492-943E9CFAFD30}"/>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8837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23CE-FC61-5634-CC91-375048B0B821}"/>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56F6461-E054-82CF-A5E1-62D1A5B0A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40981D-32FF-F3EF-0370-27962AE97E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92A38A0-F1E5-96BC-9982-8A78A06BA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499F8C-0E49-2576-792E-6D924016F1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78A1B198-AB16-B028-53C6-6E5BB55F93DE}"/>
              </a:ext>
            </a:extLst>
          </p:cNvPr>
          <p:cNvSpPr>
            <a:spLocks noGrp="1"/>
          </p:cNvSpPr>
          <p:nvPr>
            <p:ph type="dt" sz="half" idx="10"/>
          </p:nvPr>
        </p:nvSpPr>
        <p:spPr/>
        <p:txBody>
          <a:bodyPr/>
          <a:lstStyle/>
          <a:p>
            <a:fld id="{616598E6-F1F2-4310-A384-7693FA541656}" type="datetime8">
              <a:rPr lang="he-IL" smtClean="0"/>
              <a:t>23 יולי 24</a:t>
            </a:fld>
            <a:endParaRPr lang="he-IL"/>
          </a:p>
        </p:txBody>
      </p:sp>
      <p:sp>
        <p:nvSpPr>
          <p:cNvPr id="8" name="Footer Placeholder 7">
            <a:extLst>
              <a:ext uri="{FF2B5EF4-FFF2-40B4-BE49-F238E27FC236}">
                <a16:creationId xmlns:a16="http://schemas.microsoft.com/office/drawing/2014/main" id="{1F250A8F-D57B-1851-81D3-22585DC8B12D}"/>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0585D7E-7021-31E3-FD52-B95E3A6FDF27}"/>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16880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981B-65E8-C438-5E69-04776B1A7F2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6478F6F3-B310-6664-48F2-97C54CAF780B}"/>
              </a:ext>
            </a:extLst>
          </p:cNvPr>
          <p:cNvSpPr>
            <a:spLocks noGrp="1"/>
          </p:cNvSpPr>
          <p:nvPr>
            <p:ph type="dt" sz="half" idx="10"/>
          </p:nvPr>
        </p:nvSpPr>
        <p:spPr/>
        <p:txBody>
          <a:bodyPr/>
          <a:lstStyle/>
          <a:p>
            <a:fld id="{ED96E750-4C97-4D94-A1E1-5020129DACEB}" type="datetime8">
              <a:rPr lang="he-IL" smtClean="0"/>
              <a:t>23 יולי 24</a:t>
            </a:fld>
            <a:endParaRPr lang="he-IL"/>
          </a:p>
        </p:txBody>
      </p:sp>
      <p:sp>
        <p:nvSpPr>
          <p:cNvPr id="4" name="Footer Placeholder 3">
            <a:extLst>
              <a:ext uri="{FF2B5EF4-FFF2-40B4-BE49-F238E27FC236}">
                <a16:creationId xmlns:a16="http://schemas.microsoft.com/office/drawing/2014/main" id="{553282EB-7E70-3B26-F4F6-02190F50F458}"/>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9C0F973A-5E6F-9807-C229-E8224B0586B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236947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E3545B-3D3C-B0DF-3BDE-BFFA8D43A36F}"/>
              </a:ext>
            </a:extLst>
          </p:cNvPr>
          <p:cNvSpPr>
            <a:spLocks noGrp="1"/>
          </p:cNvSpPr>
          <p:nvPr>
            <p:ph type="dt" sz="half" idx="10"/>
          </p:nvPr>
        </p:nvSpPr>
        <p:spPr/>
        <p:txBody>
          <a:bodyPr/>
          <a:lstStyle/>
          <a:p>
            <a:fld id="{662D774C-D60E-412E-9FC2-29DE107EC854}" type="datetime8">
              <a:rPr lang="he-IL" smtClean="0"/>
              <a:t>23 יולי 24</a:t>
            </a:fld>
            <a:endParaRPr lang="he-IL"/>
          </a:p>
        </p:txBody>
      </p:sp>
      <p:sp>
        <p:nvSpPr>
          <p:cNvPr id="3" name="Footer Placeholder 2">
            <a:extLst>
              <a:ext uri="{FF2B5EF4-FFF2-40B4-BE49-F238E27FC236}">
                <a16:creationId xmlns:a16="http://schemas.microsoft.com/office/drawing/2014/main" id="{31C15790-CEE9-A034-2710-4F4D5CB4B3C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C895276D-B675-17D5-EC1F-8BEBE0D41C32}"/>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109389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5342-A539-5E1F-100F-4CEFD9458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86FFBDE7-06F8-EB21-0D0A-6BC4EEDAE7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BCF89B5-10F2-0DD4-396B-D7F1D160B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991CF-601C-F005-F0F3-550D018E697D}"/>
              </a:ext>
            </a:extLst>
          </p:cNvPr>
          <p:cNvSpPr>
            <a:spLocks noGrp="1"/>
          </p:cNvSpPr>
          <p:nvPr>
            <p:ph type="dt" sz="half" idx="10"/>
          </p:nvPr>
        </p:nvSpPr>
        <p:spPr/>
        <p:txBody>
          <a:bodyPr/>
          <a:lstStyle/>
          <a:p>
            <a:fld id="{C45CB7E3-AAC4-4C0A-BDC5-DB4577ECE411}" type="datetime8">
              <a:rPr lang="he-IL" smtClean="0"/>
              <a:t>23 יולי 24</a:t>
            </a:fld>
            <a:endParaRPr lang="he-IL"/>
          </a:p>
        </p:txBody>
      </p:sp>
      <p:sp>
        <p:nvSpPr>
          <p:cNvPr id="6" name="Footer Placeholder 5">
            <a:extLst>
              <a:ext uri="{FF2B5EF4-FFF2-40B4-BE49-F238E27FC236}">
                <a16:creationId xmlns:a16="http://schemas.microsoft.com/office/drawing/2014/main" id="{02FDB92E-6F0F-1D84-9097-9CC223320E6E}"/>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111D036-9883-C29D-BB42-796155DEFF3C}"/>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52198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00730-F86C-4499-40AD-A4919E3F9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012A3AE2-2B42-D38C-AB51-017D4177A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29E6DA1E-CAAD-5B65-83BE-BBEB785F9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8B9A5B-E2F7-A17D-1E3F-F85FD97402A2}"/>
              </a:ext>
            </a:extLst>
          </p:cNvPr>
          <p:cNvSpPr>
            <a:spLocks noGrp="1"/>
          </p:cNvSpPr>
          <p:nvPr>
            <p:ph type="dt" sz="half" idx="10"/>
          </p:nvPr>
        </p:nvSpPr>
        <p:spPr/>
        <p:txBody>
          <a:bodyPr/>
          <a:lstStyle/>
          <a:p>
            <a:fld id="{ED2F7572-A3E1-4CDC-9A27-8C45E7224C1F}" type="datetime8">
              <a:rPr lang="he-IL" smtClean="0"/>
              <a:t>23 יולי 24</a:t>
            </a:fld>
            <a:endParaRPr lang="he-IL"/>
          </a:p>
        </p:txBody>
      </p:sp>
      <p:sp>
        <p:nvSpPr>
          <p:cNvPr id="6" name="Footer Placeholder 5">
            <a:extLst>
              <a:ext uri="{FF2B5EF4-FFF2-40B4-BE49-F238E27FC236}">
                <a16:creationId xmlns:a16="http://schemas.microsoft.com/office/drawing/2014/main" id="{D18ACF84-5A2A-BD11-510B-A9B73A1B412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CAC7332-3207-A6E8-D80F-8A49554F4CF5}"/>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845918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8E60DD-6D7E-3B5D-FDF4-E5F85D0D2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5345889-4BA0-2091-4D1E-47C43A5AF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10B654-C6BA-EF37-1C3A-14B2D110CA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45E896-6677-4A57-B8F3-1BE019A14A00}" type="datetime8">
              <a:rPr lang="he-IL" smtClean="0"/>
              <a:t>23 יולי 24</a:t>
            </a:fld>
            <a:endParaRPr lang="he-IL"/>
          </a:p>
        </p:txBody>
      </p:sp>
      <p:sp>
        <p:nvSpPr>
          <p:cNvPr id="5" name="Footer Placeholder 4">
            <a:extLst>
              <a:ext uri="{FF2B5EF4-FFF2-40B4-BE49-F238E27FC236}">
                <a16:creationId xmlns:a16="http://schemas.microsoft.com/office/drawing/2014/main" id="{B4DC42E3-F003-D6D8-2357-EF539DBD2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16298AF7-0FA5-8E25-0404-7D4BF7533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68C4DD-BE80-46AF-8832-BA83E0309181}" type="slidenum">
              <a:rPr lang="he-IL" smtClean="0"/>
              <a:t>‹#›</a:t>
            </a:fld>
            <a:endParaRPr lang="he-IL"/>
          </a:p>
        </p:txBody>
      </p:sp>
    </p:spTree>
    <p:extLst>
      <p:ext uri="{BB962C8B-B14F-4D97-AF65-F5344CB8AC3E}">
        <p14:creationId xmlns:p14="http://schemas.microsoft.com/office/powerpoint/2010/main" val="2178539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sv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3.svg"/><Relationship Id="rId9"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6.png"/><Relationship Id="rId5" Type="http://schemas.openxmlformats.org/officeDocument/2006/relationships/image" Target="../media/image22.png"/><Relationship Id="rId10" Type="http://schemas.openxmlformats.org/officeDocument/2006/relationships/image" Target="../media/image5.svg"/><Relationship Id="rId4" Type="http://schemas.openxmlformats.org/officeDocument/2006/relationships/image" Target="../media/image21.png"/><Relationship Id="rId9" Type="http://schemas.openxmlformats.org/officeDocument/2006/relationships/image" Target="../media/image4.png"/><Relationship Id="rId1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0" y="0"/>
            <a:ext cx="12192000" cy="1574800"/>
          </a:xfrm>
          <a:prstGeom prst="rect">
            <a:avLst/>
          </a:prstGeom>
          <a:noFill/>
          <a:ln>
            <a:noFill/>
          </a:ln>
        </p:spPr>
        <p:txBody>
          <a:bodyPr spcFirstLastPara="1" wrap="square" lIns="121900" tIns="121900" rIns="121900" bIns="121900" anchor="t" anchorCtr="0">
            <a:noAutofit/>
          </a:bodyPr>
          <a:lstStyle/>
          <a:p>
            <a:pPr algn="ctr"/>
            <a:r>
              <a:rPr lang="en" sz="2533" b="1" dirty="0">
                <a:solidFill>
                  <a:srgbClr val="0070C0"/>
                </a:solidFill>
              </a:rPr>
              <a:t>Course: Image Processing 31651</a:t>
            </a:r>
            <a:br>
              <a:rPr lang="en" sz="2533" b="1" dirty="0">
                <a:solidFill>
                  <a:srgbClr val="0070C0"/>
                </a:solidFill>
              </a:rPr>
            </a:br>
            <a:r>
              <a:rPr lang="en" sz="2533" b="1" dirty="0">
                <a:solidFill>
                  <a:srgbClr val="0070C0"/>
                </a:solidFill>
              </a:rPr>
              <a:t>Micro Project 1 (MP1) : Convert Color Image to Grayscale Image (N=1)</a:t>
            </a:r>
          </a:p>
          <a:p>
            <a:pPr algn="ctr"/>
            <a:r>
              <a:rPr lang="en-US" sz="2533" b="1" dirty="0">
                <a:solidFill>
                  <a:srgbClr val="FF0000"/>
                </a:solidFill>
              </a:rPr>
              <a:t>P</a:t>
            </a:r>
            <a:r>
              <a:rPr lang="en" sz="2533" b="1" dirty="0">
                <a:solidFill>
                  <a:srgbClr val="FF0000"/>
                </a:solidFill>
              </a:rPr>
              <a:t>resentation date: 1/8/2024 on laboratory session </a:t>
            </a:r>
            <a:r>
              <a:rPr lang="en" sz="2533" b="1" dirty="0">
                <a:solidFill>
                  <a:srgbClr val="00B050"/>
                </a:solidFill>
              </a:rPr>
              <a:t>(V=1)</a:t>
            </a:r>
            <a:endParaRPr sz="2533" b="1" dirty="0">
              <a:solidFill>
                <a:srgbClr val="00B050"/>
              </a:solidFill>
            </a:endParaRPr>
          </a:p>
        </p:txBody>
      </p:sp>
      <p:sp>
        <p:nvSpPr>
          <p:cNvPr id="4" name="Slide Number Placeholder 3">
            <a:extLst>
              <a:ext uri="{FF2B5EF4-FFF2-40B4-BE49-F238E27FC236}">
                <a16:creationId xmlns:a16="http://schemas.microsoft.com/office/drawing/2014/main" id="{EDCFD815-C5FF-7446-FD7E-C287A09FE627}"/>
              </a:ext>
            </a:extLst>
          </p:cNvPr>
          <p:cNvSpPr>
            <a:spLocks noGrp="1"/>
          </p:cNvSpPr>
          <p:nvPr>
            <p:ph type="sldNum" sz="quarter" idx="12"/>
          </p:nvPr>
        </p:nvSpPr>
        <p:spPr>
          <a:xfrm>
            <a:off x="11901791" y="6492875"/>
            <a:ext cx="290209" cy="365125"/>
          </a:xfrm>
        </p:spPr>
        <p:txBody>
          <a:bodyPr/>
          <a:lstStyle/>
          <a:p>
            <a:fld id="{3568C4DD-BE80-46AF-8832-BA83E0309181}" type="slidenum">
              <a:rPr lang="he-IL" sz="1400" smtClean="0"/>
              <a:t>1</a:t>
            </a:fld>
            <a:endParaRPr lang="he-IL" sz="1400" dirty="0"/>
          </a:p>
        </p:txBody>
      </p:sp>
      <p:graphicFrame>
        <p:nvGraphicFramePr>
          <p:cNvPr id="3" name="Table 2">
            <a:extLst>
              <a:ext uri="{FF2B5EF4-FFF2-40B4-BE49-F238E27FC236}">
                <a16:creationId xmlns:a16="http://schemas.microsoft.com/office/drawing/2014/main" id="{F979F1EF-95E9-E74E-E745-D868C15B7AF3}"/>
              </a:ext>
            </a:extLst>
          </p:cNvPr>
          <p:cNvGraphicFramePr>
            <a:graphicFrameLocks noGrp="1"/>
          </p:cNvGraphicFramePr>
          <p:nvPr>
            <p:extLst>
              <p:ext uri="{D42A27DB-BD31-4B8C-83A1-F6EECF244321}">
                <p14:modId xmlns:p14="http://schemas.microsoft.com/office/powerpoint/2010/main" val="4201095519"/>
              </p:ext>
            </p:extLst>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XXXXXEFGH</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err="1">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XXXXXIJKL</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5" name="Picture 4" descr="A person standing on a stone wall with a bridge in the background&#10;&#10;Description automatically generated">
            <a:extLst>
              <a:ext uri="{FF2B5EF4-FFF2-40B4-BE49-F238E27FC236}">
                <a16:creationId xmlns:a16="http://schemas.microsoft.com/office/drawing/2014/main" id="{A39AC2C4-C6E0-3291-32C7-709A4AB8C9FB}"/>
              </a:ext>
            </a:extLst>
          </p:cNvPr>
          <p:cNvPicPr>
            <a:picLocks noChangeAspect="1"/>
          </p:cNvPicPr>
          <p:nvPr/>
        </p:nvPicPr>
        <p:blipFill rotWithShape="1">
          <a:blip r:embed="rId3">
            <a:extLst>
              <a:ext uri="{28A0092B-C50C-407E-A947-70E740481C1C}">
                <a14:useLocalDpi xmlns:a14="http://schemas.microsoft.com/office/drawing/2010/main" val="0"/>
              </a:ext>
            </a:extLst>
          </a:blip>
          <a:srcRect l="16986" t="15872" r="26900"/>
          <a:stretch/>
        </p:blipFill>
        <p:spPr>
          <a:xfrm>
            <a:off x="8162968" y="1835384"/>
            <a:ext cx="1642513" cy="18468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A3B415-CAB8-7CD5-307A-6D02746B4902}"/>
              </a:ext>
            </a:extLst>
          </p:cNvPr>
          <p:cNvSpPr>
            <a:spLocks noGrp="1"/>
          </p:cNvSpPr>
          <p:nvPr>
            <p:ph type="sldNum" idx="12"/>
          </p:nvPr>
        </p:nvSpPr>
        <p:spPr>
          <a:xfrm>
            <a:off x="11677005" y="6333200"/>
            <a:ext cx="508763" cy="524800"/>
          </a:xfrm>
        </p:spPr>
        <p:txBody>
          <a:bodyPr/>
          <a:lstStyle/>
          <a:p>
            <a:pPr algn="r"/>
            <a:fld id="{00000000-1234-1234-1234-123412341234}" type="slidenum">
              <a:rPr lang="en" sz="1400" smtClean="0"/>
              <a:pPr algn="r"/>
              <a:t>10</a:t>
            </a:fld>
            <a:endParaRPr lang="en" dirty="0"/>
          </a:p>
        </p:txBody>
      </p:sp>
      <p:pic>
        <p:nvPicPr>
          <p:cNvPr id="7" name="Picture 6">
            <a:extLst>
              <a:ext uri="{FF2B5EF4-FFF2-40B4-BE49-F238E27FC236}">
                <a16:creationId xmlns:a16="http://schemas.microsoft.com/office/drawing/2014/main" id="{5B1D9E89-3694-6D65-849D-DA92535300D0}"/>
              </a:ext>
            </a:extLst>
          </p:cNvPr>
          <p:cNvPicPr>
            <a:picLocks noChangeAspect="1"/>
          </p:cNvPicPr>
          <p:nvPr/>
        </p:nvPicPr>
        <p:blipFill>
          <a:blip r:embed="rId2"/>
          <a:stretch>
            <a:fillRect/>
          </a:stretch>
        </p:blipFill>
        <p:spPr>
          <a:xfrm>
            <a:off x="0" y="539121"/>
            <a:ext cx="8495682" cy="3689879"/>
          </a:xfrm>
          <a:prstGeom prst="rect">
            <a:avLst/>
          </a:prstGeom>
        </p:spPr>
      </p:pic>
      <p:sp>
        <p:nvSpPr>
          <p:cNvPr id="8" name="Google Shape;80;p17">
            <a:extLst>
              <a:ext uri="{FF2B5EF4-FFF2-40B4-BE49-F238E27FC236}">
                <a16:creationId xmlns:a16="http://schemas.microsoft.com/office/drawing/2014/main" id="{F165B272-FBC9-0943-CEA4-52D584C0E2E3}"/>
              </a:ext>
            </a:extLst>
          </p:cNvPr>
          <p:cNvSpPr txBox="1"/>
          <p:nvPr/>
        </p:nvSpPr>
        <p:spPr>
          <a:xfrm>
            <a:off x="1315216"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1</a:t>
            </a:r>
            <a:endParaRPr dirty="0">
              <a:solidFill>
                <a:srgbClr val="FF0000"/>
              </a:solidFill>
            </a:endParaRPr>
          </a:p>
        </p:txBody>
      </p:sp>
      <p:sp>
        <p:nvSpPr>
          <p:cNvPr id="9" name="TextBox 8">
            <a:extLst>
              <a:ext uri="{FF2B5EF4-FFF2-40B4-BE49-F238E27FC236}">
                <a16:creationId xmlns:a16="http://schemas.microsoft.com/office/drawing/2014/main" id="{42F14D1E-5A6D-A21D-2D32-CF45265E616A}"/>
              </a:ext>
            </a:extLst>
          </p:cNvPr>
          <p:cNvSpPr txBox="1"/>
          <p:nvPr/>
        </p:nvSpPr>
        <p:spPr>
          <a:xfrm>
            <a:off x="6519333" y="1080255"/>
            <a:ext cx="528320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average method converts a color image to grayscale by computing the average of the Red, Green, and Blue components for each pixel. This method is straightforward and considers all three-color channels equally.</a:t>
            </a:r>
            <a:endParaRPr lang="he-IL" b="1" dirty="0">
              <a:solidFill>
                <a:srgbClr val="FFFF00"/>
              </a:solidFill>
            </a:endParaRPr>
          </a:p>
        </p:txBody>
      </p:sp>
      <p:sp>
        <p:nvSpPr>
          <p:cNvPr id="10" name="TextBox 9">
            <a:extLst>
              <a:ext uri="{FF2B5EF4-FFF2-40B4-BE49-F238E27FC236}">
                <a16:creationId xmlns:a16="http://schemas.microsoft.com/office/drawing/2014/main" id="{0F49EF19-566A-452C-1369-3221DE7BF771}"/>
              </a:ext>
            </a:extLst>
          </p:cNvPr>
          <p:cNvSpPr txBox="1"/>
          <p:nvPr/>
        </p:nvSpPr>
        <p:spPr>
          <a:xfrm>
            <a:off x="152624" y="4364412"/>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1" name="TextBox 10">
            <a:extLst>
              <a:ext uri="{FF2B5EF4-FFF2-40B4-BE49-F238E27FC236}">
                <a16:creationId xmlns:a16="http://schemas.microsoft.com/office/drawing/2014/main" id="{0F195591-CF4D-D8F4-E886-CEB6692CD404}"/>
              </a:ext>
            </a:extLst>
          </p:cNvPr>
          <p:cNvSpPr txBox="1"/>
          <p:nvPr/>
        </p:nvSpPr>
        <p:spPr>
          <a:xfrm>
            <a:off x="720652" y="4860825"/>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48 : Red=image[row][col][R];</a:t>
            </a:r>
            <a:endParaRPr lang="he-IL"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55415E-8CDA-2D41-53D6-1597857DBD50}"/>
                  </a:ext>
                </a:extLst>
              </p:cNvPr>
              <p:cNvSpPr txBox="1"/>
              <p:nvPr/>
            </p:nvSpPr>
            <p:spPr>
              <a:xfrm>
                <a:off x="703316" y="5386307"/>
                <a:ext cx="6555140" cy="49122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Compute the average of the three components: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𝑅𝑒𝑑</m:t>
                        </m:r>
                        <m:r>
                          <a:rPr lang="en-US" i="1" dirty="0" smtClean="0">
                            <a:latin typeface="Cambria Math" panose="02040503050406030204" pitchFamily="18" charset="0"/>
                          </a:rPr>
                          <m:t> + </m:t>
                        </m:r>
                        <m:r>
                          <a:rPr lang="en-US" i="1" dirty="0" smtClean="0">
                            <a:latin typeface="Cambria Math" panose="02040503050406030204" pitchFamily="18" charset="0"/>
                          </a:rPr>
                          <m:t>𝐺𝑟𝑒𝑒𝑛</m:t>
                        </m:r>
                        <m:r>
                          <a:rPr lang="en-US" i="1" dirty="0" smtClean="0">
                            <a:latin typeface="Cambria Math" panose="02040503050406030204" pitchFamily="18" charset="0"/>
                          </a:rPr>
                          <m:t> + </m:t>
                        </m:r>
                        <m:r>
                          <a:rPr lang="en-US" i="1" dirty="0" smtClean="0">
                            <a:latin typeface="Cambria Math" panose="02040503050406030204" pitchFamily="18" charset="0"/>
                          </a:rPr>
                          <m:t>𝐵𝑙𝑢𝑒</m:t>
                        </m:r>
                      </m:num>
                      <m:den>
                        <m:r>
                          <a:rPr lang="en-US" i="1" dirty="0" smtClean="0">
                            <a:latin typeface="Cambria Math" panose="02040503050406030204" pitchFamily="18" charset="0"/>
                          </a:rPr>
                          <m:t>3</m:t>
                        </m:r>
                      </m:den>
                    </m:f>
                  </m:oMath>
                </a14:m>
                <a:r>
                  <a:rPr lang="en-US" dirty="0"/>
                  <a:t> </a:t>
                </a:r>
                <a:endParaRPr lang="he-IL" dirty="0"/>
              </a:p>
            </p:txBody>
          </p:sp>
        </mc:Choice>
        <mc:Fallback xmlns="">
          <p:sp>
            <p:nvSpPr>
              <p:cNvPr id="12" name="TextBox 11">
                <a:extLst>
                  <a:ext uri="{FF2B5EF4-FFF2-40B4-BE49-F238E27FC236}">
                    <a16:creationId xmlns:a16="http://schemas.microsoft.com/office/drawing/2014/main" id="{6055415E-8CDA-2D41-53D6-1597857DBD50}"/>
                  </a:ext>
                </a:extLst>
              </p:cNvPr>
              <p:cNvSpPr txBox="1">
                <a:spLocks noRot="1" noChangeAspect="1" noMove="1" noResize="1" noEditPoints="1" noAdjustHandles="1" noChangeArrowheads="1" noChangeShapeType="1" noTextEdit="1"/>
              </p:cNvSpPr>
              <p:nvPr/>
            </p:nvSpPr>
            <p:spPr>
              <a:xfrm>
                <a:off x="703316" y="5386307"/>
                <a:ext cx="6555140" cy="491225"/>
              </a:xfrm>
              <a:prstGeom prst="rect">
                <a:avLst/>
              </a:prstGeom>
              <a:blipFill>
                <a:blip r:embed="rId3"/>
                <a:stretch>
                  <a:fillRect/>
                </a:stretch>
              </a:blipFill>
            </p:spPr>
            <p:txBody>
              <a:bodyPr/>
              <a:lstStyle/>
              <a:p>
                <a:r>
                  <a:rPr lang="he-IL">
                    <a:noFill/>
                  </a:rPr>
                  <a:t> </a:t>
                </a:r>
              </a:p>
            </p:txBody>
          </p:sp>
        </mc:Fallback>
      </mc:AlternateContent>
      <p:sp>
        <p:nvSpPr>
          <p:cNvPr id="13" name="TextBox 12">
            <a:extLst>
              <a:ext uri="{FF2B5EF4-FFF2-40B4-BE49-F238E27FC236}">
                <a16:creationId xmlns:a16="http://schemas.microsoft.com/office/drawing/2014/main" id="{627381EE-C4BA-BD30-6A32-CF259CA601D4}"/>
              </a:ext>
            </a:extLst>
          </p:cNvPr>
          <p:cNvSpPr txBox="1"/>
          <p:nvPr/>
        </p:nvSpPr>
        <p:spPr>
          <a:xfrm>
            <a:off x="720652" y="6018437"/>
            <a:ext cx="777503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Set the Red, Green, and Blue components of the pixel to this grayscale value. </a:t>
            </a:r>
            <a:endParaRPr lang="he-IL" dirty="0"/>
          </a:p>
        </p:txBody>
      </p:sp>
      <p:pic>
        <p:nvPicPr>
          <p:cNvPr id="15" name="Graphic 14" descr="Badge 1 outline">
            <a:extLst>
              <a:ext uri="{FF2B5EF4-FFF2-40B4-BE49-F238E27FC236}">
                <a16:creationId xmlns:a16="http://schemas.microsoft.com/office/drawing/2014/main" id="{942ECD95-052B-FDEA-FC56-9B313D974A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624" y="4799562"/>
            <a:ext cx="508762" cy="508762"/>
          </a:xfrm>
          <a:prstGeom prst="rect">
            <a:avLst/>
          </a:prstGeom>
        </p:spPr>
      </p:pic>
      <p:pic>
        <p:nvPicPr>
          <p:cNvPr id="16" name="Graphic 15" descr="Badge outline">
            <a:extLst>
              <a:ext uri="{FF2B5EF4-FFF2-40B4-BE49-F238E27FC236}">
                <a16:creationId xmlns:a16="http://schemas.microsoft.com/office/drawing/2014/main" id="{8B99E50E-CF18-7D6F-2BCF-196BAC80DC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624" y="5374142"/>
            <a:ext cx="508762" cy="508762"/>
          </a:xfrm>
          <a:prstGeom prst="rect">
            <a:avLst/>
          </a:prstGeom>
        </p:spPr>
      </p:pic>
      <p:pic>
        <p:nvPicPr>
          <p:cNvPr id="17" name="Graphic 16" descr="Badge 3 outline">
            <a:extLst>
              <a:ext uri="{FF2B5EF4-FFF2-40B4-BE49-F238E27FC236}">
                <a16:creationId xmlns:a16="http://schemas.microsoft.com/office/drawing/2014/main" id="{4DC94333-DF4A-5628-E5E5-BECF327C71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624" y="5948722"/>
            <a:ext cx="508762" cy="508762"/>
          </a:xfrm>
          <a:prstGeom prst="rect">
            <a:avLst/>
          </a:prstGeom>
        </p:spPr>
      </p:pic>
    </p:spTree>
    <p:extLst>
      <p:ext uri="{BB962C8B-B14F-4D97-AF65-F5344CB8AC3E}">
        <p14:creationId xmlns:p14="http://schemas.microsoft.com/office/powerpoint/2010/main" val="1924263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96989" y="6544350"/>
            <a:ext cx="395011" cy="313650"/>
          </a:xfrm>
        </p:spPr>
        <p:txBody>
          <a:bodyPr/>
          <a:lstStyle/>
          <a:p>
            <a:pPr algn="r"/>
            <a:fld id="{00000000-1234-1234-1234-123412341234}" type="slidenum">
              <a:rPr lang="en" sz="1400" smtClean="0"/>
              <a:pPr algn="r"/>
              <a:t>11</a:t>
            </a:fld>
            <a:endParaRPr lang="en" dirty="0"/>
          </a:p>
        </p:txBody>
      </p:sp>
      <p:pic>
        <p:nvPicPr>
          <p:cNvPr id="7" name="Picture 6">
            <a:extLst>
              <a:ext uri="{FF2B5EF4-FFF2-40B4-BE49-F238E27FC236}">
                <a16:creationId xmlns:a16="http://schemas.microsoft.com/office/drawing/2014/main" id="{446EF640-9440-CCA9-1586-E1A49D01FE75}"/>
              </a:ext>
            </a:extLst>
          </p:cNvPr>
          <p:cNvPicPr>
            <a:picLocks noChangeAspect="1"/>
          </p:cNvPicPr>
          <p:nvPr/>
        </p:nvPicPr>
        <p:blipFill>
          <a:blip r:embed="rId2"/>
          <a:stretch>
            <a:fillRect/>
          </a:stretch>
        </p:blipFill>
        <p:spPr>
          <a:xfrm>
            <a:off x="0" y="664051"/>
            <a:ext cx="9931400" cy="3491687"/>
          </a:xfrm>
          <a:prstGeom prst="rect">
            <a:avLst/>
          </a:prstGeom>
        </p:spPr>
      </p:pic>
      <p:sp>
        <p:nvSpPr>
          <p:cNvPr id="8" name="Google Shape;80;p17">
            <a:extLst>
              <a:ext uri="{FF2B5EF4-FFF2-40B4-BE49-F238E27FC236}">
                <a16:creationId xmlns:a16="http://schemas.microsoft.com/office/drawing/2014/main" id="{6FDA16F5-4AF0-D577-697A-5AEECB52A5AB}"/>
              </a:ext>
            </a:extLst>
          </p:cNvPr>
          <p:cNvSpPr txBox="1"/>
          <p:nvPr/>
        </p:nvSpPr>
        <p:spPr>
          <a:xfrm>
            <a:off x="1228387"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2</a:t>
            </a:r>
            <a:endParaRPr dirty="0">
              <a:solidFill>
                <a:srgbClr val="FF0000"/>
              </a:solidFill>
            </a:endParaRPr>
          </a:p>
        </p:txBody>
      </p:sp>
      <p:sp>
        <p:nvSpPr>
          <p:cNvPr id="9" name="TextBox 8">
            <a:extLst>
              <a:ext uri="{FF2B5EF4-FFF2-40B4-BE49-F238E27FC236}">
                <a16:creationId xmlns:a16="http://schemas.microsoft.com/office/drawing/2014/main" id="{E8886783-7E50-39B5-0D54-7DA0D043D705}"/>
              </a:ext>
            </a:extLst>
          </p:cNvPr>
          <p:cNvSpPr txBox="1"/>
          <p:nvPr/>
        </p:nvSpPr>
        <p:spPr>
          <a:xfrm>
            <a:off x="6519333" y="985236"/>
            <a:ext cx="5672667"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luminosity method converts a color image to grayscale by taking a weighted sum of the Red, Green, and Blue components. </a:t>
            </a:r>
            <a:r>
              <a:rPr lang="en-US" b="1" u="sng" dirty="0">
                <a:solidFill>
                  <a:srgbClr val="FFFF00"/>
                </a:solidFill>
              </a:rPr>
              <a:t>This method accounts for human perception, giving more importance to the Green component as the human eye is more sensitive to green light.</a:t>
            </a:r>
            <a:endParaRPr lang="he-IL" b="1" u="sng" dirty="0">
              <a:solidFill>
                <a:srgbClr val="FFFF00"/>
              </a:solidFill>
            </a:endParaRPr>
          </a:p>
        </p:txBody>
      </p:sp>
      <p:sp>
        <p:nvSpPr>
          <p:cNvPr id="10" name="TextBox 9">
            <a:extLst>
              <a:ext uri="{FF2B5EF4-FFF2-40B4-BE49-F238E27FC236}">
                <a16:creationId xmlns:a16="http://schemas.microsoft.com/office/drawing/2014/main" id="{C7C9C0C0-B9BC-7361-D617-DD6BD050B88E}"/>
              </a:ext>
            </a:extLst>
          </p:cNvPr>
          <p:cNvSpPr txBox="1"/>
          <p:nvPr/>
        </p:nvSpPr>
        <p:spPr>
          <a:xfrm>
            <a:off x="0" y="4342589"/>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1" name="TextBox 10">
            <a:extLst>
              <a:ext uri="{FF2B5EF4-FFF2-40B4-BE49-F238E27FC236}">
                <a16:creationId xmlns:a16="http://schemas.microsoft.com/office/drawing/2014/main" id="{08D233BC-5719-172F-2555-5DF604EEDF4E}"/>
              </a:ext>
            </a:extLst>
          </p:cNvPr>
          <p:cNvSpPr txBox="1"/>
          <p:nvPr/>
        </p:nvSpPr>
        <p:spPr>
          <a:xfrm>
            <a:off x="539526" y="4759652"/>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64 : Red=image[row][col][R];</a:t>
            </a:r>
            <a:endParaRPr lang="he-IL" dirty="0"/>
          </a:p>
        </p:txBody>
      </p:sp>
      <p:pic>
        <p:nvPicPr>
          <p:cNvPr id="12" name="Graphic 11" descr="Badge 1 outline">
            <a:extLst>
              <a:ext uri="{FF2B5EF4-FFF2-40B4-BE49-F238E27FC236}">
                <a16:creationId xmlns:a16="http://schemas.microsoft.com/office/drawing/2014/main" id="{67690A05-25A4-1313-AE2F-057D1B18D3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 y="4692087"/>
            <a:ext cx="508762" cy="50876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171470-36DB-A96C-EE1E-FD1433013A09}"/>
                  </a:ext>
                </a:extLst>
              </p:cNvPr>
              <p:cNvSpPr txBox="1"/>
              <p:nvPr/>
            </p:nvSpPr>
            <p:spPr>
              <a:xfrm>
                <a:off x="528738" y="5264900"/>
                <a:ext cx="96175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Compute the grayscale value using the formula</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21</m:t>
                    </m:r>
                    <m:r>
                      <a:rPr lang="en-US" i="1" dirty="0" smtClean="0">
                        <a:latin typeface="Cambria Math" panose="02040503050406030204" pitchFamily="18" charset="0"/>
                      </a:rPr>
                      <m:t> ∗ </m:t>
                    </m:r>
                    <m:r>
                      <a:rPr lang="en-US" i="1" dirty="0" smtClean="0">
                        <a:latin typeface="Cambria Math" panose="02040503050406030204" pitchFamily="18" charset="0"/>
                      </a:rPr>
                      <m:t>𝑅𝑒𝑑</m:t>
                    </m:r>
                    <m:r>
                      <a:rPr lang="en-US" i="1" dirty="0" smtClean="0">
                        <a:latin typeface="Cambria Math" panose="02040503050406030204" pitchFamily="18" charset="0"/>
                      </a:rPr>
                      <m:t> +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72</m:t>
                    </m:r>
                    <m:r>
                      <a:rPr lang="en-US" i="1" dirty="0" smtClean="0">
                        <a:latin typeface="Cambria Math" panose="02040503050406030204" pitchFamily="18" charset="0"/>
                      </a:rPr>
                      <m:t> ∗ </m:t>
                    </m:r>
                    <m:r>
                      <a:rPr lang="en-US" i="1" dirty="0" smtClean="0">
                        <a:latin typeface="Cambria Math" panose="02040503050406030204" pitchFamily="18" charset="0"/>
                      </a:rPr>
                      <m:t>𝐺𝑟𝑒𝑒𝑛</m:t>
                    </m:r>
                    <m:r>
                      <a:rPr lang="en-US" i="1" dirty="0" smtClean="0">
                        <a:latin typeface="Cambria Math" panose="02040503050406030204" pitchFamily="18" charset="0"/>
                      </a:rPr>
                      <m:t> +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07</m:t>
                    </m:r>
                    <m:r>
                      <a:rPr lang="en-US" i="1" dirty="0" smtClean="0">
                        <a:latin typeface="Cambria Math" panose="02040503050406030204" pitchFamily="18" charset="0"/>
                      </a:rPr>
                      <m:t> ∗ </m:t>
                    </m:r>
                    <m:r>
                      <a:rPr lang="en-US" i="1" dirty="0" smtClean="0">
                        <a:latin typeface="Cambria Math" panose="02040503050406030204" pitchFamily="18" charset="0"/>
                      </a:rPr>
                      <m:t>𝐵𝑙𝑢𝑒</m:t>
                    </m:r>
                  </m:oMath>
                </a14:m>
                <a:endParaRPr lang="he-IL" dirty="0"/>
              </a:p>
            </p:txBody>
          </p:sp>
        </mc:Choice>
        <mc:Fallback xmlns="">
          <p:sp>
            <p:nvSpPr>
              <p:cNvPr id="13" name="TextBox 12">
                <a:extLst>
                  <a:ext uri="{FF2B5EF4-FFF2-40B4-BE49-F238E27FC236}">
                    <a16:creationId xmlns:a16="http://schemas.microsoft.com/office/drawing/2014/main" id="{D4171470-36DB-A96C-EE1E-FD1433013A09}"/>
                  </a:ext>
                </a:extLst>
              </p:cNvPr>
              <p:cNvSpPr txBox="1">
                <a:spLocks noRot="1" noChangeAspect="1" noMove="1" noResize="1" noEditPoints="1" noAdjustHandles="1" noChangeArrowheads="1" noChangeShapeType="1" noTextEdit="1"/>
              </p:cNvSpPr>
              <p:nvPr/>
            </p:nvSpPr>
            <p:spPr>
              <a:xfrm>
                <a:off x="528738" y="5264900"/>
                <a:ext cx="9617531" cy="369332"/>
              </a:xfrm>
              <a:prstGeom prst="rect">
                <a:avLst/>
              </a:prstGeom>
              <a:blipFill>
                <a:blip r:embed="rId5"/>
                <a:stretch>
                  <a:fillRect/>
                </a:stretch>
              </a:blipFill>
            </p:spPr>
            <p:txBody>
              <a:bodyPr/>
              <a:lstStyle/>
              <a:p>
                <a:r>
                  <a:rPr lang="he-IL">
                    <a:noFill/>
                  </a:rPr>
                  <a:t> </a:t>
                </a:r>
              </a:p>
            </p:txBody>
          </p:sp>
        </mc:Fallback>
      </mc:AlternateContent>
      <p:pic>
        <p:nvPicPr>
          <p:cNvPr id="14" name="Graphic 13" descr="Badge outline">
            <a:extLst>
              <a:ext uri="{FF2B5EF4-FFF2-40B4-BE49-F238E27FC236}">
                <a16:creationId xmlns:a16="http://schemas.microsoft.com/office/drawing/2014/main" id="{EE47B5C4-AB34-A79A-1CC1-ACF48D6E7D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32" y="5195185"/>
            <a:ext cx="508762" cy="508762"/>
          </a:xfrm>
          <a:prstGeom prst="rect">
            <a:avLst/>
          </a:prstGeom>
        </p:spPr>
      </p:pic>
      <p:pic>
        <p:nvPicPr>
          <p:cNvPr id="15" name="Graphic 14" descr="Badge 3 outline">
            <a:extLst>
              <a:ext uri="{FF2B5EF4-FFF2-40B4-BE49-F238E27FC236}">
                <a16:creationId xmlns:a16="http://schemas.microsoft.com/office/drawing/2014/main" id="{6DBE01B3-6D58-4153-A0BA-0AB72E455A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32" y="5703947"/>
            <a:ext cx="508762" cy="508762"/>
          </a:xfrm>
          <a:prstGeom prst="rect">
            <a:avLst/>
          </a:prstGeom>
        </p:spPr>
      </p:pic>
      <p:sp>
        <p:nvSpPr>
          <p:cNvPr id="16" name="TextBox 15">
            <a:extLst>
              <a:ext uri="{FF2B5EF4-FFF2-40B4-BE49-F238E27FC236}">
                <a16:creationId xmlns:a16="http://schemas.microsoft.com/office/drawing/2014/main" id="{43CAC9F2-82F8-8C39-BF6C-E4AC0A43D411}"/>
              </a:ext>
            </a:extLst>
          </p:cNvPr>
          <p:cNvSpPr txBox="1"/>
          <p:nvPr/>
        </p:nvSpPr>
        <p:spPr>
          <a:xfrm>
            <a:off x="548194" y="5779554"/>
            <a:ext cx="777503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Set the Red, Green, and Blue components of the pixel to this grayscale value. </a:t>
            </a:r>
            <a:endParaRPr lang="he-IL" dirty="0"/>
          </a:p>
        </p:txBody>
      </p:sp>
    </p:spTree>
    <p:extLst>
      <p:ext uri="{BB962C8B-B14F-4D97-AF65-F5344CB8AC3E}">
        <p14:creationId xmlns:p14="http://schemas.microsoft.com/office/powerpoint/2010/main" val="3770127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31556" y="6342338"/>
            <a:ext cx="446887" cy="524800"/>
          </a:xfrm>
        </p:spPr>
        <p:txBody>
          <a:bodyPr/>
          <a:lstStyle/>
          <a:p>
            <a:pPr algn="r"/>
            <a:fld id="{00000000-1234-1234-1234-123412341234}" type="slidenum">
              <a:rPr lang="en" sz="1400" smtClean="0"/>
              <a:pPr algn="r"/>
              <a:t>12</a:t>
            </a:fld>
            <a:endParaRPr lang="en" sz="1400"/>
          </a:p>
        </p:txBody>
      </p:sp>
      <p:pic>
        <p:nvPicPr>
          <p:cNvPr id="3" name="Picture 2">
            <a:extLst>
              <a:ext uri="{FF2B5EF4-FFF2-40B4-BE49-F238E27FC236}">
                <a16:creationId xmlns:a16="http://schemas.microsoft.com/office/drawing/2014/main" id="{C1A02143-223B-85F9-6924-2F8B2934064A}"/>
              </a:ext>
            </a:extLst>
          </p:cNvPr>
          <p:cNvPicPr>
            <a:picLocks noChangeAspect="1"/>
          </p:cNvPicPr>
          <p:nvPr/>
        </p:nvPicPr>
        <p:blipFill>
          <a:blip r:embed="rId3"/>
          <a:stretch>
            <a:fillRect/>
          </a:stretch>
        </p:blipFill>
        <p:spPr>
          <a:xfrm>
            <a:off x="163791" y="553948"/>
            <a:ext cx="10437779" cy="3323472"/>
          </a:xfrm>
          <a:prstGeom prst="rect">
            <a:avLst/>
          </a:prstGeom>
        </p:spPr>
      </p:pic>
      <p:sp>
        <p:nvSpPr>
          <p:cNvPr id="6" name="Google Shape;80;p17">
            <a:extLst>
              <a:ext uri="{FF2B5EF4-FFF2-40B4-BE49-F238E27FC236}">
                <a16:creationId xmlns:a16="http://schemas.microsoft.com/office/drawing/2014/main" id="{EA6037F9-B2A6-A5D7-29DE-159149259D1C}"/>
              </a:ext>
            </a:extLst>
          </p:cNvPr>
          <p:cNvSpPr txBox="1"/>
          <p:nvPr/>
        </p:nvSpPr>
        <p:spPr>
          <a:xfrm>
            <a:off x="1211455"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3</a:t>
            </a:r>
            <a:endParaRPr dirty="0">
              <a:solidFill>
                <a:srgbClr val="FF0000"/>
              </a:solidFill>
            </a:endParaRPr>
          </a:p>
        </p:txBody>
      </p:sp>
      <p:sp>
        <p:nvSpPr>
          <p:cNvPr id="8" name="TextBox 7">
            <a:extLst>
              <a:ext uri="{FF2B5EF4-FFF2-40B4-BE49-F238E27FC236}">
                <a16:creationId xmlns:a16="http://schemas.microsoft.com/office/drawing/2014/main" id="{29E84ADA-A855-D466-8907-AA402F97BD29}"/>
              </a:ext>
            </a:extLst>
          </p:cNvPr>
          <p:cNvSpPr txBox="1"/>
          <p:nvPr/>
        </p:nvSpPr>
        <p:spPr>
          <a:xfrm>
            <a:off x="5799667" y="848686"/>
            <a:ext cx="6392333"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lightness method converts a color image to grayscale by taking the average of the maximum and minimum RGB values of each pixel. This method considers the extremes of the color range, making it sensitive to the lightest and darkest parts of the image.</a:t>
            </a:r>
            <a:endParaRPr lang="he-IL" b="1" dirty="0">
              <a:solidFill>
                <a:srgbClr val="FFFF00"/>
              </a:solidFill>
            </a:endParaRPr>
          </a:p>
        </p:txBody>
      </p:sp>
      <p:sp>
        <p:nvSpPr>
          <p:cNvPr id="10" name="TextBox 9">
            <a:extLst>
              <a:ext uri="{FF2B5EF4-FFF2-40B4-BE49-F238E27FC236}">
                <a16:creationId xmlns:a16="http://schemas.microsoft.com/office/drawing/2014/main" id="{0DF88BF1-1D8C-FD4A-D551-797B2C5B5E3A}"/>
              </a:ext>
            </a:extLst>
          </p:cNvPr>
          <p:cNvSpPr txBox="1"/>
          <p:nvPr/>
        </p:nvSpPr>
        <p:spPr>
          <a:xfrm>
            <a:off x="163791" y="3977795"/>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3" name="TextBox 12">
            <a:extLst>
              <a:ext uri="{FF2B5EF4-FFF2-40B4-BE49-F238E27FC236}">
                <a16:creationId xmlns:a16="http://schemas.microsoft.com/office/drawing/2014/main" id="{D9C1236D-08C8-D776-1833-7C4A6B537560}"/>
              </a:ext>
            </a:extLst>
          </p:cNvPr>
          <p:cNvSpPr txBox="1"/>
          <p:nvPr/>
        </p:nvSpPr>
        <p:spPr>
          <a:xfrm>
            <a:off x="703317" y="4461661"/>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32 : Red=image[row][col][R];</a:t>
            </a:r>
            <a:endParaRPr lang="he-IL"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42F80D-9F0E-59CA-F541-DD727AD28D5F}"/>
                  </a:ext>
                </a:extLst>
              </p:cNvPr>
              <p:cNvSpPr txBox="1"/>
              <p:nvPr/>
            </p:nvSpPr>
            <p:spPr>
              <a:xfrm>
                <a:off x="683861" y="4909345"/>
                <a:ext cx="93465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Calculate the maximum value among the three components: </a:t>
                </a:r>
                <a14:m>
                  <m:oMath xmlns:m="http://schemas.openxmlformats.org/officeDocument/2006/math">
                    <m:r>
                      <m:rPr>
                        <m:sty m:val="p"/>
                      </m:rPr>
                      <a:rPr lang="en-US" i="1" dirty="0" smtClean="0">
                        <a:latin typeface="Cambria Math" panose="02040503050406030204" pitchFamily="18" charset="0"/>
                      </a:rPr>
                      <m:t>max</m:t>
                    </m:r>
                    <m:r>
                      <a:rPr lang="en-US" i="1" dirty="0" smtClean="0">
                        <a:latin typeface="Cambria Math" panose="02040503050406030204" pitchFamily="18" charset="0"/>
                      </a:rPr>
                      <m:t>⁡(</m:t>
                    </m:r>
                    <m:r>
                      <a:rPr lang="en-US" i="1" dirty="0" smtClean="0">
                        <a:latin typeface="Cambria Math" panose="02040503050406030204" pitchFamily="18" charset="0"/>
                      </a:rPr>
                      <m:t>𝑅𝑒𝑑</m:t>
                    </m:r>
                    <m:r>
                      <a:rPr lang="en-US" i="1" dirty="0" smtClean="0">
                        <a:latin typeface="Cambria Math" panose="02040503050406030204" pitchFamily="18" charset="0"/>
                      </a:rPr>
                      <m:t>, </m:t>
                    </m:r>
                    <m:r>
                      <a:rPr lang="en-US" i="1" dirty="0" smtClean="0">
                        <a:latin typeface="Cambria Math" panose="02040503050406030204" pitchFamily="18" charset="0"/>
                      </a:rPr>
                      <m:t>𝐺𝑟𝑒𝑒𝑛</m:t>
                    </m:r>
                    <m:r>
                      <a:rPr lang="en-US" i="1" dirty="0" smtClean="0">
                        <a:latin typeface="Cambria Math" panose="02040503050406030204" pitchFamily="18" charset="0"/>
                      </a:rPr>
                      <m:t>, </m:t>
                    </m:r>
                    <m:r>
                      <a:rPr lang="en-US" i="1" dirty="0" smtClean="0">
                        <a:latin typeface="Cambria Math" panose="02040503050406030204" pitchFamily="18" charset="0"/>
                      </a:rPr>
                      <m:t>𝐵𝑙𝑢𝑒</m:t>
                    </m:r>
                    <m:r>
                      <a:rPr lang="en-US" i="1" dirty="0" smtClean="0">
                        <a:latin typeface="Cambria Math" panose="02040503050406030204" pitchFamily="18" charset="0"/>
                      </a:rPr>
                      <m:t>)</m:t>
                    </m:r>
                  </m:oMath>
                </a14:m>
                <a:endParaRPr lang="he-IL" dirty="0"/>
              </a:p>
            </p:txBody>
          </p:sp>
        </mc:Choice>
        <mc:Fallback xmlns="">
          <p:sp>
            <p:nvSpPr>
              <p:cNvPr id="15" name="TextBox 14">
                <a:extLst>
                  <a:ext uri="{FF2B5EF4-FFF2-40B4-BE49-F238E27FC236}">
                    <a16:creationId xmlns:a16="http://schemas.microsoft.com/office/drawing/2014/main" id="{BB42F80D-9F0E-59CA-F541-DD727AD28D5F}"/>
                  </a:ext>
                </a:extLst>
              </p:cNvPr>
              <p:cNvSpPr txBox="1">
                <a:spLocks noRot="1" noChangeAspect="1" noMove="1" noResize="1" noEditPoints="1" noAdjustHandles="1" noChangeArrowheads="1" noChangeShapeType="1" noTextEdit="1"/>
              </p:cNvSpPr>
              <p:nvPr/>
            </p:nvSpPr>
            <p:spPr>
              <a:xfrm>
                <a:off x="683861" y="4909345"/>
                <a:ext cx="9346529" cy="369332"/>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BEFBFD-F4F3-2292-1F09-7B0FABBA1B4F}"/>
                  </a:ext>
                </a:extLst>
              </p:cNvPr>
              <p:cNvSpPr txBox="1"/>
              <p:nvPr/>
            </p:nvSpPr>
            <p:spPr>
              <a:xfrm>
                <a:off x="703167" y="5402315"/>
                <a:ext cx="932737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Calculate the minimum value among the three components: </a:t>
                </a:r>
                <a14:m>
                  <m:oMath xmlns:m="http://schemas.openxmlformats.org/officeDocument/2006/math">
                    <m:r>
                      <m:rPr>
                        <m:sty m:val="p"/>
                      </m:rPr>
                      <a:rPr lang="en-US" i="1" dirty="0" smtClean="0">
                        <a:latin typeface="Cambria Math" panose="02040503050406030204" pitchFamily="18" charset="0"/>
                      </a:rPr>
                      <m:t>min</m:t>
                    </m:r>
                    <m:r>
                      <a:rPr lang="en-US" i="1" dirty="0" smtClean="0">
                        <a:latin typeface="Cambria Math" panose="02040503050406030204" pitchFamily="18" charset="0"/>
                      </a:rPr>
                      <m:t>⁡(</m:t>
                    </m:r>
                    <m:r>
                      <a:rPr lang="en-US" i="1" dirty="0" smtClean="0">
                        <a:latin typeface="Cambria Math" panose="02040503050406030204" pitchFamily="18" charset="0"/>
                      </a:rPr>
                      <m:t>𝑅𝑒𝑑</m:t>
                    </m:r>
                    <m:r>
                      <a:rPr lang="en-US" i="1" dirty="0" smtClean="0">
                        <a:latin typeface="Cambria Math" panose="02040503050406030204" pitchFamily="18" charset="0"/>
                      </a:rPr>
                      <m:t>, </m:t>
                    </m:r>
                    <m:r>
                      <a:rPr lang="en-US" i="1" dirty="0" smtClean="0">
                        <a:latin typeface="Cambria Math" panose="02040503050406030204" pitchFamily="18" charset="0"/>
                      </a:rPr>
                      <m:t>𝐺𝑟𝑒𝑒𝑛</m:t>
                    </m:r>
                    <m:r>
                      <a:rPr lang="en-US" i="1" dirty="0" smtClean="0">
                        <a:latin typeface="Cambria Math" panose="02040503050406030204" pitchFamily="18" charset="0"/>
                      </a:rPr>
                      <m:t>, </m:t>
                    </m:r>
                    <m:r>
                      <a:rPr lang="en-US" i="1" dirty="0" smtClean="0">
                        <a:latin typeface="Cambria Math" panose="02040503050406030204" pitchFamily="18" charset="0"/>
                      </a:rPr>
                      <m:t>𝐵𝑙𝑢𝑒</m:t>
                    </m:r>
                    <m:r>
                      <a:rPr lang="en-US" i="1" dirty="0" smtClean="0">
                        <a:latin typeface="Cambria Math" panose="02040503050406030204" pitchFamily="18" charset="0"/>
                      </a:rPr>
                      <m:t>)</m:t>
                    </m:r>
                  </m:oMath>
                </a14:m>
                <a:endParaRPr lang="he-IL" dirty="0"/>
              </a:p>
            </p:txBody>
          </p:sp>
        </mc:Choice>
        <mc:Fallback xmlns="">
          <p:sp>
            <p:nvSpPr>
              <p:cNvPr id="17" name="TextBox 16">
                <a:extLst>
                  <a:ext uri="{FF2B5EF4-FFF2-40B4-BE49-F238E27FC236}">
                    <a16:creationId xmlns:a16="http://schemas.microsoft.com/office/drawing/2014/main" id="{D9BEFBFD-F4F3-2292-1F09-7B0FABBA1B4F}"/>
                  </a:ext>
                </a:extLst>
              </p:cNvPr>
              <p:cNvSpPr txBox="1">
                <a:spLocks noRot="1" noChangeAspect="1" noMove="1" noResize="1" noEditPoints="1" noAdjustHandles="1" noChangeArrowheads="1" noChangeShapeType="1" noTextEdit="1"/>
              </p:cNvSpPr>
              <p:nvPr/>
            </p:nvSpPr>
            <p:spPr>
              <a:xfrm>
                <a:off x="703167" y="5402315"/>
                <a:ext cx="9327374" cy="369332"/>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A04A908-636C-8B0E-4486-62C18C96C8D2}"/>
                  </a:ext>
                </a:extLst>
              </p:cNvPr>
              <p:cNvSpPr txBox="1"/>
              <p:nvPr/>
            </p:nvSpPr>
            <p:spPr>
              <a:xfrm>
                <a:off x="703317" y="5833950"/>
                <a:ext cx="10609233" cy="77078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Compute the grayscale value as the average of the maximum and minimum values: </a:t>
                </a:r>
                <a14:m>
                  <m:oMath xmlns:m="http://schemas.openxmlformats.org/officeDocument/2006/math">
                    <m:f>
                      <m:fPr>
                        <m:ctrlPr>
                          <a:rPr lang="en-US" i="1" dirty="0" smtClean="0">
                            <a:latin typeface="Cambria Math" panose="02040503050406030204" pitchFamily="18" charset="0"/>
                          </a:rPr>
                        </m:ctrlPr>
                      </m:fPr>
                      <m:num>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max</m:t>
                            </m:r>
                          </m:fName>
                          <m:e>
                            <m:r>
                              <a:rPr lang="en-US" i="1" dirty="0" smtClean="0">
                                <a:latin typeface="Cambria Math" panose="02040503050406030204" pitchFamily="18" charset="0"/>
                              </a:rPr>
                              <m:t>+</m:t>
                            </m:r>
                          </m:e>
                        </m:func>
                        <m:r>
                          <m:rPr>
                            <m:sty m:val="p"/>
                          </m:rPr>
                          <a:rPr lang="en-US" i="1" dirty="0" smtClean="0">
                            <a:latin typeface="Cambria Math" panose="02040503050406030204" pitchFamily="18" charset="0"/>
                          </a:rPr>
                          <m:t>min</m:t>
                        </m:r>
                      </m:num>
                      <m:den>
                        <m:r>
                          <a:rPr lang="en-US" i="1" dirty="0" smtClean="0">
                            <a:latin typeface="Cambria Math" panose="02040503050406030204" pitchFamily="18" charset="0"/>
                          </a:rPr>
                          <m:t>2</m:t>
                        </m:r>
                      </m:den>
                    </m:f>
                    <m:r>
                      <a:rPr lang="en-US" b="0" i="1" dirty="0"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and Set the Red, Green, and Blue components of the pixel to this grayscale value.   </a:t>
                </a:r>
                <a:endParaRPr lang="he-IL" dirty="0"/>
              </a:p>
            </p:txBody>
          </p:sp>
        </mc:Choice>
        <mc:Fallback xmlns="">
          <p:sp>
            <p:nvSpPr>
              <p:cNvPr id="19" name="TextBox 18">
                <a:extLst>
                  <a:ext uri="{FF2B5EF4-FFF2-40B4-BE49-F238E27FC236}">
                    <a16:creationId xmlns:a16="http://schemas.microsoft.com/office/drawing/2014/main" id="{8A04A908-636C-8B0E-4486-62C18C96C8D2}"/>
                  </a:ext>
                </a:extLst>
              </p:cNvPr>
              <p:cNvSpPr txBox="1">
                <a:spLocks noRot="1" noChangeAspect="1" noMove="1" noResize="1" noEditPoints="1" noAdjustHandles="1" noChangeArrowheads="1" noChangeShapeType="1" noTextEdit="1"/>
              </p:cNvSpPr>
              <p:nvPr/>
            </p:nvSpPr>
            <p:spPr>
              <a:xfrm>
                <a:off x="703317" y="5833950"/>
                <a:ext cx="10609233" cy="770788"/>
              </a:xfrm>
              <a:prstGeom prst="rect">
                <a:avLst/>
              </a:prstGeom>
              <a:blipFill>
                <a:blip r:embed="rId6"/>
                <a:stretch>
                  <a:fillRect/>
                </a:stretch>
              </a:blipFill>
            </p:spPr>
            <p:txBody>
              <a:bodyPr/>
              <a:lstStyle/>
              <a:p>
                <a:r>
                  <a:rPr lang="he-IL">
                    <a:noFill/>
                  </a:rPr>
                  <a:t> </a:t>
                </a:r>
              </a:p>
            </p:txBody>
          </p:sp>
        </mc:Fallback>
      </mc:AlternateContent>
      <p:pic>
        <p:nvPicPr>
          <p:cNvPr id="20" name="Graphic 19" descr="Badge 1 outline">
            <a:extLst>
              <a:ext uri="{FF2B5EF4-FFF2-40B4-BE49-F238E27FC236}">
                <a16:creationId xmlns:a16="http://schemas.microsoft.com/office/drawing/2014/main" id="{4D8EC4BC-82DC-A05C-ECC3-6BC1BEFC58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223" y="4394096"/>
            <a:ext cx="508762" cy="508762"/>
          </a:xfrm>
          <a:prstGeom prst="rect">
            <a:avLst/>
          </a:prstGeom>
        </p:spPr>
      </p:pic>
      <p:pic>
        <p:nvPicPr>
          <p:cNvPr id="21" name="Graphic 20" descr="Badge outline">
            <a:extLst>
              <a:ext uri="{FF2B5EF4-FFF2-40B4-BE49-F238E27FC236}">
                <a16:creationId xmlns:a16="http://schemas.microsoft.com/office/drawing/2014/main" id="{DD069C10-DC3A-1317-9E90-9DE5F99966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555" y="4839630"/>
            <a:ext cx="508762" cy="508762"/>
          </a:xfrm>
          <a:prstGeom prst="rect">
            <a:avLst/>
          </a:prstGeom>
        </p:spPr>
      </p:pic>
      <p:pic>
        <p:nvPicPr>
          <p:cNvPr id="22" name="Graphic 21" descr="Badge 3 outline">
            <a:extLst>
              <a:ext uri="{FF2B5EF4-FFF2-40B4-BE49-F238E27FC236}">
                <a16:creationId xmlns:a16="http://schemas.microsoft.com/office/drawing/2014/main" id="{719E43B4-6CAA-2BB3-F86F-5FAA7CFD32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223" y="5354879"/>
            <a:ext cx="508762" cy="508762"/>
          </a:xfrm>
          <a:prstGeom prst="rect">
            <a:avLst/>
          </a:prstGeom>
        </p:spPr>
      </p:pic>
      <p:pic>
        <p:nvPicPr>
          <p:cNvPr id="23" name="Graphic 22" descr="Badge 4 outline">
            <a:extLst>
              <a:ext uri="{FF2B5EF4-FFF2-40B4-BE49-F238E27FC236}">
                <a16:creationId xmlns:a16="http://schemas.microsoft.com/office/drawing/2014/main" id="{B8A65888-1136-342C-1403-79E391E4F9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223" y="6022374"/>
            <a:ext cx="508762" cy="508762"/>
          </a:xfrm>
          <a:prstGeom prst="rect">
            <a:avLst/>
          </a:prstGeom>
        </p:spPr>
      </p:pic>
    </p:spTree>
    <p:extLst>
      <p:ext uri="{BB962C8B-B14F-4D97-AF65-F5344CB8AC3E}">
        <p14:creationId xmlns:p14="http://schemas.microsoft.com/office/powerpoint/2010/main" val="408305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6BF4CA-30EE-F63E-DFF8-A1DA8245B577}"/>
              </a:ext>
            </a:extLst>
          </p:cNvPr>
          <p:cNvSpPr>
            <a:spLocks noGrp="1"/>
          </p:cNvSpPr>
          <p:nvPr>
            <p:ph type="sldNum" idx="12"/>
          </p:nvPr>
        </p:nvSpPr>
        <p:spPr>
          <a:xfrm>
            <a:off x="11771644" y="6563392"/>
            <a:ext cx="420355" cy="294608"/>
          </a:xfrm>
        </p:spPr>
        <p:txBody>
          <a:bodyPr/>
          <a:lstStyle/>
          <a:p>
            <a:pPr algn="r"/>
            <a:fld id="{00000000-1234-1234-1234-123412341234}" type="slidenum">
              <a:rPr lang="en" sz="1400" smtClean="0"/>
              <a:pPr algn="r"/>
              <a:t>13</a:t>
            </a:fld>
            <a:endParaRPr lang="en" sz="1400" dirty="0"/>
          </a:p>
        </p:txBody>
      </p:sp>
      <p:sp>
        <p:nvSpPr>
          <p:cNvPr id="6" name="Google Shape;80;p17">
            <a:extLst>
              <a:ext uri="{FF2B5EF4-FFF2-40B4-BE49-F238E27FC236}">
                <a16:creationId xmlns:a16="http://schemas.microsoft.com/office/drawing/2014/main" id="{1E060195-6FA2-2AFA-B11D-FCFE5C537E99}"/>
              </a:ext>
            </a:extLst>
          </p:cNvPr>
          <p:cNvSpPr txBox="1"/>
          <p:nvPr/>
        </p:nvSpPr>
        <p:spPr>
          <a:xfrm>
            <a:off x="1211454"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4</a:t>
            </a:r>
            <a:endParaRPr dirty="0">
              <a:solidFill>
                <a:srgbClr val="FF0000"/>
              </a:solidFill>
            </a:endParaRPr>
          </a:p>
        </p:txBody>
      </p:sp>
      <p:pic>
        <p:nvPicPr>
          <p:cNvPr id="3" name="Picture 2">
            <a:extLst>
              <a:ext uri="{FF2B5EF4-FFF2-40B4-BE49-F238E27FC236}">
                <a16:creationId xmlns:a16="http://schemas.microsoft.com/office/drawing/2014/main" id="{50B9D7B2-05FE-9A7C-F29F-06AEB9ECF196}"/>
              </a:ext>
            </a:extLst>
          </p:cNvPr>
          <p:cNvPicPr>
            <a:picLocks noChangeAspect="1"/>
          </p:cNvPicPr>
          <p:nvPr/>
        </p:nvPicPr>
        <p:blipFill>
          <a:blip r:embed="rId2"/>
          <a:stretch>
            <a:fillRect/>
          </a:stretch>
        </p:blipFill>
        <p:spPr>
          <a:xfrm>
            <a:off x="0" y="519750"/>
            <a:ext cx="9173183" cy="2928453"/>
          </a:xfrm>
          <a:prstGeom prst="rect">
            <a:avLst/>
          </a:prstGeom>
        </p:spPr>
      </p:pic>
      <p:sp>
        <p:nvSpPr>
          <p:cNvPr id="7" name="TextBox 6">
            <a:extLst>
              <a:ext uri="{FF2B5EF4-FFF2-40B4-BE49-F238E27FC236}">
                <a16:creationId xmlns:a16="http://schemas.microsoft.com/office/drawing/2014/main" id="{24408F08-F600-A14E-1D37-B4BEEA3DD538}"/>
              </a:ext>
            </a:extLst>
          </p:cNvPr>
          <p:cNvSpPr txBox="1"/>
          <p:nvPr/>
        </p:nvSpPr>
        <p:spPr>
          <a:xfrm>
            <a:off x="163789" y="3649530"/>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8" name="TextBox 7">
            <a:extLst>
              <a:ext uri="{FF2B5EF4-FFF2-40B4-BE49-F238E27FC236}">
                <a16:creationId xmlns:a16="http://schemas.microsoft.com/office/drawing/2014/main" id="{75902623-F6B8-B8DF-7647-D9C773D0D5C7}"/>
              </a:ext>
            </a:extLst>
          </p:cNvPr>
          <p:cNvSpPr txBox="1"/>
          <p:nvPr/>
        </p:nvSpPr>
        <p:spPr>
          <a:xfrm>
            <a:off x="703315" y="4066593"/>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Green component only. For example in line 80 : Red=image[row][col][G];</a:t>
            </a:r>
            <a:endParaRPr lang="he-IL"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A777E4F-737B-F6E7-1548-1E3FF7B831F0}"/>
                  </a:ext>
                </a:extLst>
              </p:cNvPr>
              <p:cNvSpPr txBox="1"/>
              <p:nvPr/>
            </p:nvSpPr>
            <p:spPr>
              <a:xfrm>
                <a:off x="711983" y="4507790"/>
                <a:ext cx="6204383"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Set the Green component of the pixel to this grayscale value.  </a:t>
                </a:r>
              </a:p>
              <a:p>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 </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𝐺</m:t>
                    </m:r>
                  </m:oMath>
                </a14:m>
                <a:r>
                  <a:rPr lang="en-US" dirty="0"/>
                  <a:t> </a:t>
                </a:r>
                <a:endParaRPr lang="he-IL" dirty="0"/>
              </a:p>
            </p:txBody>
          </p:sp>
        </mc:Choice>
        <mc:Fallback xmlns="">
          <p:sp>
            <p:nvSpPr>
              <p:cNvPr id="11" name="TextBox 10">
                <a:extLst>
                  <a:ext uri="{FF2B5EF4-FFF2-40B4-BE49-F238E27FC236}">
                    <a16:creationId xmlns:a16="http://schemas.microsoft.com/office/drawing/2014/main" id="{FA777E4F-737B-F6E7-1548-1E3FF7B831F0}"/>
                  </a:ext>
                </a:extLst>
              </p:cNvPr>
              <p:cNvSpPr txBox="1">
                <a:spLocks noRot="1" noChangeAspect="1" noMove="1" noResize="1" noEditPoints="1" noAdjustHandles="1" noChangeArrowheads="1" noChangeShapeType="1" noTextEdit="1"/>
              </p:cNvSpPr>
              <p:nvPr/>
            </p:nvSpPr>
            <p:spPr>
              <a:xfrm>
                <a:off x="711983" y="4507790"/>
                <a:ext cx="6204383" cy="646331"/>
              </a:xfrm>
              <a:prstGeom prst="rect">
                <a:avLst/>
              </a:prstGeom>
              <a:blipFill>
                <a:blip r:embed="rId3"/>
                <a:stretch>
                  <a:fillRect/>
                </a:stretch>
              </a:blipFill>
            </p:spPr>
            <p:txBody>
              <a:bodyPr/>
              <a:lstStyle/>
              <a:p>
                <a:r>
                  <a:rPr lang="he-IL">
                    <a:noFill/>
                  </a:rPr>
                  <a:t> </a:t>
                </a:r>
              </a:p>
            </p:txBody>
          </p:sp>
        </mc:Fallback>
      </mc:AlternateContent>
      <p:pic>
        <p:nvPicPr>
          <p:cNvPr id="12" name="Graphic 11" descr="Badge 1 outline">
            <a:extLst>
              <a:ext uri="{FF2B5EF4-FFF2-40B4-BE49-F238E27FC236}">
                <a16:creationId xmlns:a16="http://schemas.microsoft.com/office/drawing/2014/main" id="{1A3EF5E1-D027-CBD3-B7F0-9CA9A6DF2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221" y="3999028"/>
            <a:ext cx="508762" cy="508762"/>
          </a:xfrm>
          <a:prstGeom prst="rect">
            <a:avLst/>
          </a:prstGeom>
        </p:spPr>
      </p:pic>
      <p:pic>
        <p:nvPicPr>
          <p:cNvPr id="13" name="Graphic 12" descr="Badge outline">
            <a:extLst>
              <a:ext uri="{FF2B5EF4-FFF2-40B4-BE49-F238E27FC236}">
                <a16:creationId xmlns:a16="http://schemas.microsoft.com/office/drawing/2014/main" id="{C248463A-D0B3-0947-DA1A-CE7616F700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553" y="4444562"/>
            <a:ext cx="508762" cy="508762"/>
          </a:xfrm>
          <a:prstGeom prst="rect">
            <a:avLst/>
          </a:prstGeom>
        </p:spPr>
      </p:pic>
      <p:sp>
        <p:nvSpPr>
          <p:cNvPr id="16" name="TextBox 15">
            <a:extLst>
              <a:ext uri="{FF2B5EF4-FFF2-40B4-BE49-F238E27FC236}">
                <a16:creationId xmlns:a16="http://schemas.microsoft.com/office/drawing/2014/main" id="{DD8FDB6C-8721-992D-D6AB-AE08B4ACE637}"/>
              </a:ext>
            </a:extLst>
          </p:cNvPr>
          <p:cNvSpPr txBox="1"/>
          <p:nvPr/>
        </p:nvSpPr>
        <p:spPr>
          <a:xfrm>
            <a:off x="5430880" y="1775744"/>
            <a:ext cx="6761119" cy="203132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Single-Color Channel method simplifies the conversion of a color image to grayscale by using the intensity value from one of the color channels (red, green, or blue) for all three channels of the grayscale image. This method is straightforward and computationally efficient. The green channel is often chosen because the human eye is more sensitive to green light, providing a balanced representation of the image's brightness.</a:t>
            </a:r>
            <a:endParaRPr lang="he-IL" b="1" dirty="0">
              <a:solidFill>
                <a:srgbClr val="FFFF00"/>
              </a:solidFill>
            </a:endParaRPr>
          </a:p>
        </p:txBody>
      </p:sp>
      <p:sp>
        <p:nvSpPr>
          <p:cNvPr id="18" name="TextBox 17">
            <a:extLst>
              <a:ext uri="{FF2B5EF4-FFF2-40B4-BE49-F238E27FC236}">
                <a16:creationId xmlns:a16="http://schemas.microsoft.com/office/drawing/2014/main" id="{F5FEB5CF-5EA9-3917-15B3-D8A81C6B32B4}"/>
              </a:ext>
            </a:extLst>
          </p:cNvPr>
          <p:cNvSpPr txBox="1"/>
          <p:nvPr/>
        </p:nvSpPr>
        <p:spPr>
          <a:xfrm>
            <a:off x="3017982" y="5691919"/>
            <a:ext cx="6156036" cy="64633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This method retains the detail and brightness of the original image by focusing on the green channel only.</a:t>
            </a:r>
            <a:endParaRPr lang="he-IL" dirty="0"/>
          </a:p>
        </p:txBody>
      </p:sp>
    </p:spTree>
    <p:extLst>
      <p:ext uri="{BB962C8B-B14F-4D97-AF65-F5344CB8AC3E}">
        <p14:creationId xmlns:p14="http://schemas.microsoft.com/office/powerpoint/2010/main" val="4042632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D4A512-04F4-F490-054F-4A38014E2699}"/>
              </a:ext>
            </a:extLst>
          </p:cNvPr>
          <p:cNvSpPr>
            <a:spLocks noGrp="1"/>
          </p:cNvSpPr>
          <p:nvPr>
            <p:ph type="sldNum" idx="12"/>
          </p:nvPr>
        </p:nvSpPr>
        <p:spPr>
          <a:xfrm>
            <a:off x="11798070" y="0"/>
            <a:ext cx="393930" cy="338820"/>
          </a:xfrm>
        </p:spPr>
        <p:txBody>
          <a:bodyPr/>
          <a:lstStyle/>
          <a:p>
            <a:pPr algn="r"/>
            <a:fld id="{00000000-1234-1234-1234-123412341234}" type="slidenum">
              <a:rPr lang="en" sz="1400" smtClean="0"/>
              <a:pPr algn="r"/>
              <a:t>14</a:t>
            </a:fld>
            <a:endParaRPr lang="en" sz="1400"/>
          </a:p>
        </p:txBody>
      </p:sp>
      <p:sp>
        <p:nvSpPr>
          <p:cNvPr id="8" name="Google Shape;80;p17">
            <a:extLst>
              <a:ext uri="{FF2B5EF4-FFF2-40B4-BE49-F238E27FC236}">
                <a16:creationId xmlns:a16="http://schemas.microsoft.com/office/drawing/2014/main" id="{A129602F-9D74-205C-B1A6-355C70FA9722}"/>
              </a:ext>
            </a:extLst>
          </p:cNvPr>
          <p:cNvSpPr txBox="1"/>
          <p:nvPr/>
        </p:nvSpPr>
        <p:spPr>
          <a:xfrm>
            <a:off x="1153088"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5</a:t>
            </a:r>
            <a:endParaRPr dirty="0">
              <a:solidFill>
                <a:srgbClr val="FF0000"/>
              </a:solidFill>
            </a:endParaRPr>
          </a:p>
        </p:txBody>
      </p:sp>
      <p:pic>
        <p:nvPicPr>
          <p:cNvPr id="3" name="Picture 2">
            <a:extLst>
              <a:ext uri="{FF2B5EF4-FFF2-40B4-BE49-F238E27FC236}">
                <a16:creationId xmlns:a16="http://schemas.microsoft.com/office/drawing/2014/main" id="{A0D6EB2F-AD09-BB69-FFC1-52CB6B0F3269}"/>
              </a:ext>
            </a:extLst>
          </p:cNvPr>
          <p:cNvPicPr>
            <a:picLocks noChangeAspect="1"/>
          </p:cNvPicPr>
          <p:nvPr/>
        </p:nvPicPr>
        <p:blipFill>
          <a:blip r:embed="rId2"/>
          <a:stretch>
            <a:fillRect/>
          </a:stretch>
        </p:blipFill>
        <p:spPr>
          <a:xfrm>
            <a:off x="0" y="477200"/>
            <a:ext cx="6596270" cy="3393733"/>
          </a:xfrm>
          <a:prstGeom prst="rect">
            <a:avLst/>
          </a:prstGeom>
        </p:spPr>
      </p:pic>
      <p:pic>
        <p:nvPicPr>
          <p:cNvPr id="5" name="Picture 4">
            <a:extLst>
              <a:ext uri="{FF2B5EF4-FFF2-40B4-BE49-F238E27FC236}">
                <a16:creationId xmlns:a16="http://schemas.microsoft.com/office/drawing/2014/main" id="{EC3B64C2-0B3F-931D-3EB2-24DAE30A7AE3}"/>
              </a:ext>
            </a:extLst>
          </p:cNvPr>
          <p:cNvPicPr>
            <a:picLocks noChangeAspect="1"/>
          </p:cNvPicPr>
          <p:nvPr/>
        </p:nvPicPr>
        <p:blipFill>
          <a:blip r:embed="rId3"/>
          <a:stretch>
            <a:fillRect/>
          </a:stretch>
        </p:blipFill>
        <p:spPr>
          <a:xfrm>
            <a:off x="0" y="3870935"/>
            <a:ext cx="6481864" cy="2987065"/>
          </a:xfrm>
          <a:prstGeom prst="rect">
            <a:avLst/>
          </a:prstGeom>
        </p:spPr>
      </p:pic>
      <p:sp>
        <p:nvSpPr>
          <p:cNvPr id="11" name="TextBox 10">
            <a:extLst>
              <a:ext uri="{FF2B5EF4-FFF2-40B4-BE49-F238E27FC236}">
                <a16:creationId xmlns:a16="http://schemas.microsoft.com/office/drawing/2014/main" id="{540EFDFC-92FD-000C-C254-B96F89C76079}"/>
              </a:ext>
            </a:extLst>
          </p:cNvPr>
          <p:cNvSpPr txBox="1"/>
          <p:nvPr/>
        </p:nvSpPr>
        <p:spPr>
          <a:xfrm>
            <a:off x="6012873" y="2174066"/>
            <a:ext cx="6179127" cy="147732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function LoadBgrImageFromTrueColorBmpFile(Picture, "filename") loads a BMP image into the Picture array.</a:t>
            </a:r>
          </a:p>
          <a:p>
            <a:r>
              <a:rPr lang="en-US" dirty="0"/>
              <a:t>Several grayscale conversion functions (average, lightness, luminosity, and singleColorChannel) are applied to the image data stored in the Picture array.</a:t>
            </a:r>
            <a:endParaRPr lang="he-IL" dirty="0"/>
          </a:p>
        </p:txBody>
      </p:sp>
      <p:sp>
        <p:nvSpPr>
          <p:cNvPr id="13" name="TextBox 12">
            <a:extLst>
              <a:ext uri="{FF2B5EF4-FFF2-40B4-BE49-F238E27FC236}">
                <a16:creationId xmlns:a16="http://schemas.microsoft.com/office/drawing/2014/main" id="{A05F34AF-9F2D-91E2-9AD5-7EF9B1E86695}"/>
              </a:ext>
            </a:extLst>
          </p:cNvPr>
          <p:cNvSpPr txBox="1"/>
          <p:nvPr/>
        </p:nvSpPr>
        <p:spPr>
          <a:xfrm>
            <a:off x="6026728" y="3651394"/>
            <a:ext cx="6165272"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After each conversion, the processed image is saved using StoreBgrImageAsGrayBmpFile(Picture, "filename").</a:t>
            </a:r>
            <a:endParaRPr lang="he-IL" dirty="0"/>
          </a:p>
        </p:txBody>
      </p:sp>
      <p:sp>
        <p:nvSpPr>
          <p:cNvPr id="15" name="TextBox 14">
            <a:extLst>
              <a:ext uri="{FF2B5EF4-FFF2-40B4-BE49-F238E27FC236}">
                <a16:creationId xmlns:a16="http://schemas.microsoft.com/office/drawing/2014/main" id="{5BDCC67F-DA75-618C-00A8-1DA101DEA3AE}"/>
              </a:ext>
            </a:extLst>
          </p:cNvPr>
          <p:cNvSpPr txBox="1"/>
          <p:nvPr/>
        </p:nvSpPr>
        <p:spPr>
          <a:xfrm>
            <a:off x="6026728" y="4330557"/>
            <a:ext cx="6165272"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process is repeated for different images (e.g., "1.bmp", "2.bmp"), and each image is processed and saved multiple times with different grayscale methods.</a:t>
            </a:r>
            <a:endParaRPr lang="he-IL" dirty="0"/>
          </a:p>
        </p:txBody>
      </p:sp>
    </p:spTree>
    <p:extLst>
      <p:ext uri="{BB962C8B-B14F-4D97-AF65-F5344CB8AC3E}">
        <p14:creationId xmlns:p14="http://schemas.microsoft.com/office/powerpoint/2010/main" val="132792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FC1B71-8196-134D-73C8-25BAD9F96544}"/>
              </a:ext>
            </a:extLst>
          </p:cNvPr>
          <p:cNvSpPr>
            <a:spLocks noGrp="1"/>
          </p:cNvSpPr>
          <p:nvPr>
            <p:ph type="sldNum" idx="12"/>
          </p:nvPr>
        </p:nvSpPr>
        <p:spPr>
          <a:xfrm>
            <a:off x="11768888" y="0"/>
            <a:ext cx="423112" cy="329092"/>
          </a:xfrm>
        </p:spPr>
        <p:txBody>
          <a:bodyPr/>
          <a:lstStyle/>
          <a:p>
            <a:pPr algn="r"/>
            <a:fld id="{00000000-1234-1234-1234-123412341234}" type="slidenum">
              <a:rPr lang="en" sz="1400" smtClean="0"/>
              <a:pPr algn="r"/>
              <a:t>15</a:t>
            </a:fld>
            <a:endParaRPr lang="en" sz="1400"/>
          </a:p>
        </p:txBody>
      </p:sp>
      <p:sp>
        <p:nvSpPr>
          <p:cNvPr id="8" name="Google Shape;80;p17">
            <a:extLst>
              <a:ext uri="{FF2B5EF4-FFF2-40B4-BE49-F238E27FC236}">
                <a16:creationId xmlns:a16="http://schemas.microsoft.com/office/drawing/2014/main" id="{B3B7FE4B-7399-EAB8-8F83-136C0987F692}"/>
              </a:ext>
            </a:extLst>
          </p:cNvPr>
          <p:cNvSpPr txBox="1"/>
          <p:nvPr/>
        </p:nvSpPr>
        <p:spPr>
          <a:xfrm>
            <a:off x="1221182"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6</a:t>
            </a:r>
            <a:endParaRPr dirty="0">
              <a:solidFill>
                <a:srgbClr val="FF0000"/>
              </a:solidFill>
            </a:endParaRPr>
          </a:p>
        </p:txBody>
      </p:sp>
      <p:pic>
        <p:nvPicPr>
          <p:cNvPr id="3" name="Picture 2">
            <a:extLst>
              <a:ext uri="{FF2B5EF4-FFF2-40B4-BE49-F238E27FC236}">
                <a16:creationId xmlns:a16="http://schemas.microsoft.com/office/drawing/2014/main" id="{A0BF86F9-14FE-2BE4-C081-DE9A92BF580C}"/>
              </a:ext>
            </a:extLst>
          </p:cNvPr>
          <p:cNvPicPr>
            <a:picLocks noChangeAspect="1"/>
          </p:cNvPicPr>
          <p:nvPr/>
        </p:nvPicPr>
        <p:blipFill>
          <a:blip r:embed="rId2"/>
          <a:stretch>
            <a:fillRect/>
          </a:stretch>
        </p:blipFill>
        <p:spPr>
          <a:xfrm>
            <a:off x="0" y="477200"/>
            <a:ext cx="6935821" cy="3185599"/>
          </a:xfrm>
          <a:prstGeom prst="rect">
            <a:avLst/>
          </a:prstGeom>
        </p:spPr>
      </p:pic>
      <p:pic>
        <p:nvPicPr>
          <p:cNvPr id="6" name="Picture 5">
            <a:extLst>
              <a:ext uri="{FF2B5EF4-FFF2-40B4-BE49-F238E27FC236}">
                <a16:creationId xmlns:a16="http://schemas.microsoft.com/office/drawing/2014/main" id="{5DECE62D-FE85-16D4-A0AA-FAA794937418}"/>
              </a:ext>
            </a:extLst>
          </p:cNvPr>
          <p:cNvPicPr>
            <a:picLocks noChangeAspect="1"/>
          </p:cNvPicPr>
          <p:nvPr/>
        </p:nvPicPr>
        <p:blipFill>
          <a:blip r:embed="rId3"/>
          <a:stretch>
            <a:fillRect/>
          </a:stretch>
        </p:blipFill>
        <p:spPr>
          <a:xfrm>
            <a:off x="0" y="3743220"/>
            <a:ext cx="6274608" cy="3114780"/>
          </a:xfrm>
          <a:prstGeom prst="rect">
            <a:avLst/>
          </a:prstGeom>
        </p:spPr>
      </p:pic>
      <p:pic>
        <p:nvPicPr>
          <p:cNvPr id="9" name="Picture 8">
            <a:extLst>
              <a:ext uri="{FF2B5EF4-FFF2-40B4-BE49-F238E27FC236}">
                <a16:creationId xmlns:a16="http://schemas.microsoft.com/office/drawing/2014/main" id="{B906E656-E8F2-869F-FF52-3AA8B15044D9}"/>
              </a:ext>
            </a:extLst>
          </p:cNvPr>
          <p:cNvPicPr>
            <a:picLocks noChangeAspect="1"/>
          </p:cNvPicPr>
          <p:nvPr/>
        </p:nvPicPr>
        <p:blipFill>
          <a:blip r:embed="rId4"/>
          <a:stretch>
            <a:fillRect/>
          </a:stretch>
        </p:blipFill>
        <p:spPr>
          <a:xfrm>
            <a:off x="6354248" y="3929974"/>
            <a:ext cx="5837752" cy="2928026"/>
          </a:xfrm>
          <a:prstGeom prst="rect">
            <a:avLst/>
          </a:prstGeom>
        </p:spPr>
      </p:pic>
      <p:sp>
        <p:nvSpPr>
          <p:cNvPr id="16" name="Rectangle 15">
            <a:extLst>
              <a:ext uri="{FF2B5EF4-FFF2-40B4-BE49-F238E27FC236}">
                <a16:creationId xmlns:a16="http://schemas.microsoft.com/office/drawing/2014/main" id="{39CA4AEC-3461-C0EF-971A-B8018BD39ED2}"/>
              </a:ext>
            </a:extLst>
          </p:cNvPr>
          <p:cNvSpPr/>
          <p:nvPr/>
        </p:nvSpPr>
        <p:spPr>
          <a:xfrm>
            <a:off x="7638472" y="1538405"/>
            <a:ext cx="4010343" cy="1182255"/>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dirty="0"/>
              <a:t>The processes described in the previews slide are applied again for total amount of 5 examples each converted with 4 different algorithms</a:t>
            </a:r>
            <a:endParaRPr lang="he-IL" dirty="0"/>
          </a:p>
        </p:txBody>
      </p:sp>
    </p:spTree>
    <p:extLst>
      <p:ext uri="{BB962C8B-B14F-4D97-AF65-F5344CB8AC3E}">
        <p14:creationId xmlns:p14="http://schemas.microsoft.com/office/powerpoint/2010/main" val="907281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16</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pic>
        <p:nvPicPr>
          <p:cNvPr id="8" name="Picture 7" descr="A close-up of a colorful paint&#10;&#10;Description automatically generated">
            <a:extLst>
              <a:ext uri="{FF2B5EF4-FFF2-40B4-BE49-F238E27FC236}">
                <a16:creationId xmlns:a16="http://schemas.microsoft.com/office/drawing/2014/main" id="{D700553B-CB62-5CB4-ADF4-56C88277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2691"/>
            <a:ext cx="4172944" cy="3129707"/>
          </a:xfrm>
          <a:prstGeom prst="rect">
            <a:avLst/>
          </a:prstGeom>
        </p:spPr>
      </p:pic>
      <p:pic>
        <p:nvPicPr>
          <p:cNvPr id="20" name="Picture 19" descr="A black and white image of a swirly surface&#10;&#10;Description automatically generated">
            <a:extLst>
              <a:ext uri="{FF2B5EF4-FFF2-40B4-BE49-F238E27FC236}">
                <a16:creationId xmlns:a16="http://schemas.microsoft.com/office/drawing/2014/main" id="{DEEBC254-5024-AB59-A8AB-CE9F3301C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4" y="726349"/>
            <a:ext cx="3578796" cy="2684097"/>
          </a:xfrm>
          <a:prstGeom prst="rect">
            <a:avLst/>
          </a:prstGeom>
        </p:spPr>
      </p:pic>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82297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pic>
        <p:nvPicPr>
          <p:cNvPr id="34" name="Picture 33" descr="A black and white image of a swirly surface&#10;&#10;Description automatically generated">
            <a:extLst>
              <a:ext uri="{FF2B5EF4-FFF2-40B4-BE49-F238E27FC236}">
                <a16:creationId xmlns:a16="http://schemas.microsoft.com/office/drawing/2014/main" id="{280ABE66-0613-C76D-6EB4-71CA4CF99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204" y="4173902"/>
            <a:ext cx="3578796" cy="2684097"/>
          </a:xfrm>
          <a:prstGeom prst="rect">
            <a:avLst/>
          </a:prstGeom>
        </p:spPr>
      </p:pic>
      <p:pic>
        <p:nvPicPr>
          <p:cNvPr id="10" name="Picture 9" descr="A close up of a paint&#10;&#10;Description automatically generated">
            <a:extLst>
              <a:ext uri="{FF2B5EF4-FFF2-40B4-BE49-F238E27FC236}">
                <a16:creationId xmlns:a16="http://schemas.microsoft.com/office/drawing/2014/main" id="{5D4F984E-489C-C32B-8366-6CB055D8A3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7872" y="771471"/>
            <a:ext cx="3578796" cy="2684097"/>
          </a:xfrm>
          <a:prstGeom prst="rect">
            <a:avLst/>
          </a:prstGeom>
        </p:spPr>
      </p:pic>
      <p:sp>
        <p:nvSpPr>
          <p:cNvPr id="11" name="Rectangle 10">
            <a:extLst>
              <a:ext uri="{FF2B5EF4-FFF2-40B4-BE49-F238E27FC236}">
                <a16:creationId xmlns:a16="http://schemas.microsoft.com/office/drawing/2014/main" id="{30D734F3-3D61-929B-B3BA-00671CF89B8A}"/>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pic>
        <p:nvPicPr>
          <p:cNvPr id="12" name="Picture 11" descr="A close-up of a black and white background&#10;&#10;Description automatically generated">
            <a:extLst>
              <a:ext uri="{FF2B5EF4-FFF2-40B4-BE49-F238E27FC236}">
                <a16:creationId xmlns:a16="http://schemas.microsoft.com/office/drawing/2014/main" id="{1EECB664-3A76-742C-86D6-E5CD948C8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872" y="4073549"/>
            <a:ext cx="3712600" cy="2784451"/>
          </a:xfrm>
          <a:prstGeom prst="rect">
            <a:avLst/>
          </a:prstGeom>
        </p:spPr>
      </p:pic>
      <p:sp>
        <p:nvSpPr>
          <p:cNvPr id="13" name="Rectangle 12">
            <a:extLst>
              <a:ext uri="{FF2B5EF4-FFF2-40B4-BE49-F238E27FC236}">
                <a16:creationId xmlns:a16="http://schemas.microsoft.com/office/drawing/2014/main" id="{F128CD26-B3B9-2B63-B24F-ED95CCC542A7}"/>
              </a:ext>
            </a:extLst>
          </p:cNvPr>
          <p:cNvSpPr/>
          <p:nvPr/>
        </p:nvSpPr>
        <p:spPr>
          <a:xfrm>
            <a:off x="4457873" y="3728966"/>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5" name="TextBox 14">
            <a:extLst>
              <a:ext uri="{FF2B5EF4-FFF2-40B4-BE49-F238E27FC236}">
                <a16:creationId xmlns:a16="http://schemas.microsoft.com/office/drawing/2014/main" id="{181B9A04-B150-477A-ED5F-C43B722C6418}"/>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spTree>
    <p:extLst>
      <p:ext uri="{BB962C8B-B14F-4D97-AF65-F5344CB8AC3E}">
        <p14:creationId xmlns:p14="http://schemas.microsoft.com/office/powerpoint/2010/main" val="129812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DADD67-15F6-39DD-7F65-B1AF3F377FDE}"/>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17</a:t>
            </a:fld>
            <a:endParaRPr lang="en" sz="1400"/>
          </a:p>
        </p:txBody>
      </p:sp>
      <p:pic>
        <p:nvPicPr>
          <p:cNvPr id="6" name="Picture 5">
            <a:extLst>
              <a:ext uri="{FF2B5EF4-FFF2-40B4-BE49-F238E27FC236}">
                <a16:creationId xmlns:a16="http://schemas.microsoft.com/office/drawing/2014/main" id="{F9A7D05F-4071-B95A-958E-73AEEDD5FE0D}"/>
              </a:ext>
            </a:extLst>
          </p:cNvPr>
          <p:cNvPicPr>
            <a:picLocks noChangeAspect="1"/>
          </p:cNvPicPr>
          <p:nvPr/>
        </p:nvPicPr>
        <p:blipFill>
          <a:blip r:embed="rId2"/>
          <a:stretch>
            <a:fillRect/>
          </a:stretch>
        </p:blipFill>
        <p:spPr>
          <a:xfrm>
            <a:off x="81245" y="946799"/>
            <a:ext cx="6014755" cy="5911201"/>
          </a:xfrm>
          <a:prstGeom prst="rect">
            <a:avLst/>
          </a:prstGeom>
        </p:spPr>
      </p:pic>
      <p:sp>
        <p:nvSpPr>
          <p:cNvPr id="8" name="Google Shape;80;p17">
            <a:extLst>
              <a:ext uri="{FF2B5EF4-FFF2-40B4-BE49-F238E27FC236}">
                <a16:creationId xmlns:a16="http://schemas.microsoft.com/office/drawing/2014/main" id="{D21A5913-F155-F69C-07A8-FF22B179F420}"/>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4 </a:t>
            </a:r>
            <a:endParaRPr dirty="0">
              <a:solidFill>
                <a:srgbClr val="FF0000"/>
              </a:solidFill>
            </a:endParaRPr>
          </a:p>
        </p:txBody>
      </p:sp>
      <p:sp>
        <p:nvSpPr>
          <p:cNvPr id="9" name="Arrow: Right 8">
            <a:extLst>
              <a:ext uri="{FF2B5EF4-FFF2-40B4-BE49-F238E27FC236}">
                <a16:creationId xmlns:a16="http://schemas.microsoft.com/office/drawing/2014/main" id="{9B65EF71-F545-AF5A-34AD-473ED8E3D9D4}"/>
              </a:ext>
            </a:extLst>
          </p:cNvPr>
          <p:cNvSpPr/>
          <p:nvPr/>
        </p:nvSpPr>
        <p:spPr>
          <a:xfrm>
            <a:off x="6488348" y="3286150"/>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DA2E14B5-6FA3-9881-17F3-9D319A93946D}"/>
              </a:ext>
            </a:extLst>
          </p:cNvPr>
          <p:cNvSpPr/>
          <p:nvPr/>
        </p:nvSpPr>
        <p:spPr>
          <a:xfrm>
            <a:off x="8249055" y="3044757"/>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66C98B9D-0EF5-AC7E-0515-E57C07F945CA}"/>
              </a:ext>
            </a:extLst>
          </p:cNvPr>
          <p:cNvSpPr/>
          <p:nvPr/>
        </p:nvSpPr>
        <p:spPr>
          <a:xfrm>
            <a:off x="1521401" y="567683"/>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410143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714384-1878-5325-9121-BF8403112860}"/>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18</a:t>
            </a:fld>
            <a:endParaRPr lang="en" sz="1400"/>
          </a:p>
        </p:txBody>
      </p:sp>
      <p:sp>
        <p:nvSpPr>
          <p:cNvPr id="6" name="Google Shape;80;p17">
            <a:extLst>
              <a:ext uri="{FF2B5EF4-FFF2-40B4-BE49-F238E27FC236}">
                <a16:creationId xmlns:a16="http://schemas.microsoft.com/office/drawing/2014/main" id="{6590DC83-A787-A64B-B855-7BCE122663B8}"/>
              </a:ext>
            </a:extLst>
          </p:cNvPr>
          <p:cNvSpPr txBox="1"/>
          <p:nvPr/>
        </p:nvSpPr>
        <p:spPr>
          <a:xfrm>
            <a:off x="1292699" y="-5136"/>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5 </a:t>
            </a:r>
            <a:endParaRPr dirty="0">
              <a:solidFill>
                <a:srgbClr val="FF0000"/>
              </a:solidFill>
            </a:endParaRPr>
          </a:p>
        </p:txBody>
      </p:sp>
      <p:pic>
        <p:nvPicPr>
          <p:cNvPr id="8" name="Picture 7">
            <a:extLst>
              <a:ext uri="{FF2B5EF4-FFF2-40B4-BE49-F238E27FC236}">
                <a16:creationId xmlns:a16="http://schemas.microsoft.com/office/drawing/2014/main" id="{CC235EC3-18DF-6F39-1501-14B21087079B}"/>
              </a:ext>
            </a:extLst>
          </p:cNvPr>
          <p:cNvPicPr>
            <a:picLocks noChangeAspect="1"/>
          </p:cNvPicPr>
          <p:nvPr/>
        </p:nvPicPr>
        <p:blipFill>
          <a:blip r:embed="rId2"/>
          <a:stretch>
            <a:fillRect/>
          </a:stretch>
        </p:blipFill>
        <p:spPr>
          <a:xfrm>
            <a:off x="0" y="694350"/>
            <a:ext cx="6070892" cy="5983541"/>
          </a:xfrm>
          <a:prstGeom prst="rect">
            <a:avLst/>
          </a:prstGeom>
        </p:spPr>
      </p:pic>
      <p:sp>
        <p:nvSpPr>
          <p:cNvPr id="9" name="Arrow: Right 8">
            <a:extLst>
              <a:ext uri="{FF2B5EF4-FFF2-40B4-BE49-F238E27FC236}">
                <a16:creationId xmlns:a16="http://schemas.microsoft.com/office/drawing/2014/main" id="{31987F1B-D3D8-55BC-9F1D-395051DA0A11}"/>
              </a:ext>
            </a:extLst>
          </p:cNvPr>
          <p:cNvSpPr/>
          <p:nvPr/>
        </p:nvSpPr>
        <p:spPr>
          <a:xfrm>
            <a:off x="6292591" y="3005184"/>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D8EE56F0-424B-7843-6A63-15962A2A1196}"/>
              </a:ext>
            </a:extLst>
          </p:cNvPr>
          <p:cNvSpPr/>
          <p:nvPr/>
        </p:nvSpPr>
        <p:spPr>
          <a:xfrm>
            <a:off x="7856707" y="2683065"/>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941E25FD-9080-8407-EA84-F082C1491D84}"/>
              </a:ext>
            </a:extLst>
          </p:cNvPr>
          <p:cNvSpPr/>
          <p:nvPr/>
        </p:nvSpPr>
        <p:spPr>
          <a:xfrm>
            <a:off x="6121110" y="636858"/>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252924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3D1750-E5E8-C1B4-F344-1E10396B6092}"/>
              </a:ext>
            </a:extLst>
          </p:cNvPr>
          <p:cNvSpPr>
            <a:spLocks noGrp="1"/>
          </p:cNvSpPr>
          <p:nvPr>
            <p:ph type="sldNum" idx="12"/>
          </p:nvPr>
        </p:nvSpPr>
        <p:spPr>
          <a:xfrm>
            <a:off x="11729976" y="0"/>
            <a:ext cx="462024" cy="524800"/>
          </a:xfrm>
        </p:spPr>
        <p:txBody>
          <a:bodyPr/>
          <a:lstStyle/>
          <a:p>
            <a:pPr algn="r"/>
            <a:fld id="{00000000-1234-1234-1234-123412341234}" type="slidenum">
              <a:rPr lang="en" sz="1400" smtClean="0"/>
              <a:pPr algn="r"/>
              <a:t>19</a:t>
            </a:fld>
            <a:endParaRPr lang="en" sz="1400"/>
          </a:p>
        </p:txBody>
      </p:sp>
      <p:sp>
        <p:nvSpPr>
          <p:cNvPr id="6" name="Google Shape;80;p17">
            <a:extLst>
              <a:ext uri="{FF2B5EF4-FFF2-40B4-BE49-F238E27FC236}">
                <a16:creationId xmlns:a16="http://schemas.microsoft.com/office/drawing/2014/main" id="{344AC235-4716-99A5-CC7B-BD593DA9D50E}"/>
              </a:ext>
            </a:extLst>
          </p:cNvPr>
          <p:cNvSpPr txBox="1"/>
          <p:nvPr/>
        </p:nvSpPr>
        <p:spPr>
          <a:xfrm>
            <a:off x="1292699" y="-49303"/>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6 </a:t>
            </a:r>
            <a:endParaRPr dirty="0">
              <a:solidFill>
                <a:srgbClr val="FF0000"/>
              </a:solidFill>
            </a:endParaRPr>
          </a:p>
        </p:txBody>
      </p:sp>
      <p:pic>
        <p:nvPicPr>
          <p:cNvPr id="8" name="Picture 7">
            <a:extLst>
              <a:ext uri="{FF2B5EF4-FFF2-40B4-BE49-F238E27FC236}">
                <a16:creationId xmlns:a16="http://schemas.microsoft.com/office/drawing/2014/main" id="{2D1AD65E-013D-1484-E23A-BD4085738123}"/>
              </a:ext>
            </a:extLst>
          </p:cNvPr>
          <p:cNvPicPr>
            <a:picLocks noChangeAspect="1"/>
          </p:cNvPicPr>
          <p:nvPr/>
        </p:nvPicPr>
        <p:blipFill>
          <a:blip r:embed="rId2"/>
          <a:stretch>
            <a:fillRect/>
          </a:stretch>
        </p:blipFill>
        <p:spPr>
          <a:xfrm>
            <a:off x="-16343" y="526071"/>
            <a:ext cx="6481798" cy="6331930"/>
          </a:xfrm>
          <a:prstGeom prst="rect">
            <a:avLst/>
          </a:prstGeom>
        </p:spPr>
      </p:pic>
      <p:sp>
        <p:nvSpPr>
          <p:cNvPr id="9" name="Rectangle 8">
            <a:extLst>
              <a:ext uri="{FF2B5EF4-FFF2-40B4-BE49-F238E27FC236}">
                <a16:creationId xmlns:a16="http://schemas.microsoft.com/office/drawing/2014/main" id="{B797832B-1195-79E5-88B5-4CF1432E1140}"/>
              </a:ext>
            </a:extLst>
          </p:cNvPr>
          <p:cNvSpPr/>
          <p:nvPr/>
        </p:nvSpPr>
        <p:spPr>
          <a:xfrm>
            <a:off x="6489872" y="524800"/>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
        <p:nvSpPr>
          <p:cNvPr id="10" name="Arrow: Right 9">
            <a:extLst>
              <a:ext uri="{FF2B5EF4-FFF2-40B4-BE49-F238E27FC236}">
                <a16:creationId xmlns:a16="http://schemas.microsoft.com/office/drawing/2014/main" id="{801D6245-2339-427C-0416-51F6C01DA844}"/>
              </a:ext>
            </a:extLst>
          </p:cNvPr>
          <p:cNvSpPr/>
          <p:nvPr/>
        </p:nvSpPr>
        <p:spPr>
          <a:xfrm>
            <a:off x="6489872" y="3341451"/>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D497A00B-92D3-448C-58C5-2403E1C0CAA3}"/>
              </a:ext>
            </a:extLst>
          </p:cNvPr>
          <p:cNvSpPr/>
          <p:nvPr/>
        </p:nvSpPr>
        <p:spPr>
          <a:xfrm>
            <a:off x="7856707" y="3015574"/>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152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546698" y="-22654"/>
            <a:ext cx="8891081" cy="790724"/>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Course: Image Processing 31651</a:t>
            </a:r>
            <a:br>
              <a:rPr lang="en" sz="2000" b="1" u="sng" dirty="0">
                <a:solidFill>
                  <a:srgbClr val="0070C0"/>
                </a:solidFill>
              </a:rPr>
            </a:br>
            <a:r>
              <a:rPr lang="en" sz="2000" b="1" u="sng" dirty="0">
                <a:solidFill>
                  <a:srgbClr val="0070C0"/>
                </a:solidFill>
              </a:rPr>
              <a:t>Micro Project 1 (MP1) : Convert Color Image to Grayscale Image (N=1)</a:t>
            </a:r>
          </a:p>
          <a:p>
            <a:pPr algn="ctr"/>
            <a:r>
              <a:rPr lang="en" sz="2000" b="1" u="sng" dirty="0">
                <a:solidFill>
                  <a:srgbClr val="FF0000"/>
                </a:solidFill>
              </a:rPr>
              <a:t>Presentation contains:</a:t>
            </a:r>
            <a:endParaRPr sz="2000" b="1" u="sng" dirty="0">
              <a:solidFill>
                <a:srgbClr val="FF0000"/>
              </a:solidFill>
            </a:endParaRPr>
          </a:p>
        </p:txBody>
      </p:sp>
      <p:graphicFrame>
        <p:nvGraphicFramePr>
          <p:cNvPr id="61" name="Google Shape;61;p14"/>
          <p:cNvGraphicFramePr/>
          <p:nvPr>
            <p:extLst>
              <p:ext uri="{D42A27DB-BD31-4B8C-83A1-F6EECF244321}">
                <p14:modId xmlns:p14="http://schemas.microsoft.com/office/powerpoint/2010/main" val="4087761058"/>
              </p:ext>
            </p:extLst>
          </p:nvPr>
        </p:nvGraphicFramePr>
        <p:xfrm>
          <a:off x="128081" y="1011341"/>
          <a:ext cx="11935838" cy="5749383"/>
        </p:xfrm>
        <a:graphic>
          <a:graphicData uri="http://schemas.openxmlformats.org/drawingml/2006/table">
            <a:tbl>
              <a:tblPr>
                <a:noFill/>
              </a:tblPr>
              <a:tblGrid>
                <a:gridCol w="708623">
                  <a:extLst>
                    <a:ext uri="{9D8B030D-6E8A-4147-A177-3AD203B41FA5}">
                      <a16:colId xmlns:a16="http://schemas.microsoft.com/office/drawing/2014/main" val="20000"/>
                    </a:ext>
                  </a:extLst>
                </a:gridCol>
                <a:gridCol w="11227215">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sz="2400"/>
                        <a:t>#</a:t>
                      </a:r>
                      <a:endParaRPr sz="2400"/>
                    </a:p>
                  </a:txBody>
                  <a:tcPr marL="121900" marR="121900" marT="121900" marB="121900"/>
                </a:tc>
                <a:tc>
                  <a:txBody>
                    <a:bodyPr/>
                    <a:lstStyle/>
                    <a:p>
                      <a:pPr marL="0" lvl="0" indent="0" algn="l" rtl="0">
                        <a:spcBef>
                          <a:spcPts val="0"/>
                        </a:spcBef>
                        <a:spcAft>
                          <a:spcPts val="0"/>
                        </a:spcAft>
                        <a:buNone/>
                      </a:pPr>
                      <a:r>
                        <a:rPr lang="en" sz="2400" dirty="0"/>
                        <a:t>Description</a:t>
                      </a:r>
                      <a:endParaRPr sz="24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1</a:t>
                      </a:r>
                      <a:endParaRPr sz="2400"/>
                    </a:p>
                  </a:txBody>
                  <a:tcPr marL="121900" marR="121900" marT="121900" marB="121900"/>
                </a:tc>
                <a:tc>
                  <a:txBody>
                    <a:bodyPr/>
                    <a:lstStyle/>
                    <a:p>
                      <a:pPr marL="0" lvl="0" indent="0" algn="l" rtl="0">
                        <a:spcBef>
                          <a:spcPts val="0"/>
                        </a:spcBef>
                        <a:spcAft>
                          <a:spcPts val="0"/>
                        </a:spcAft>
                        <a:buNone/>
                      </a:pPr>
                      <a:r>
                        <a:rPr lang="en" sz="2400" dirty="0"/>
                        <a:t>Description of the problem to be solved</a:t>
                      </a:r>
                      <a:endParaRPr sz="2400" dirty="0"/>
                    </a:p>
                  </a:txBody>
                  <a:tcPr marL="121900" marR="121900" marT="121900" marB="121900"/>
                </a:tc>
                <a:extLst>
                  <a:ext uri="{0D108BD9-81ED-4DB2-BD59-A6C34878D82A}">
                    <a16:rowId xmlns:a16="http://schemas.microsoft.com/office/drawing/2014/main" val="10001"/>
                  </a:ext>
                </a:extLst>
              </a:tr>
              <a:tr h="1012030">
                <a:tc>
                  <a:txBody>
                    <a:bodyPr/>
                    <a:lstStyle/>
                    <a:p>
                      <a:pPr marL="0" lvl="0" indent="0" algn="l" rtl="0">
                        <a:spcBef>
                          <a:spcPts val="0"/>
                        </a:spcBef>
                        <a:spcAft>
                          <a:spcPts val="0"/>
                        </a:spcAft>
                        <a:buNone/>
                      </a:pPr>
                      <a:r>
                        <a:rPr lang="en" sz="2400"/>
                        <a:t>2</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 sz="2400" dirty="0"/>
                        <a:t>Description of the algorithm including description of: </a:t>
                      </a:r>
                      <a:endParaRPr sz="2400" dirty="0"/>
                    </a:p>
                    <a:p>
                      <a:pPr marL="0" lvl="0" indent="0" algn="l" rtl="0">
                        <a:spcBef>
                          <a:spcPts val="0"/>
                        </a:spcBef>
                        <a:spcAft>
                          <a:spcPts val="0"/>
                        </a:spcAft>
                        <a:buClr>
                          <a:schemeClr val="dk1"/>
                        </a:buClr>
                        <a:buSzPts val="1100"/>
                        <a:buFont typeface="Arial"/>
                        <a:buNone/>
                      </a:pPr>
                      <a:r>
                        <a:rPr lang="en" sz="2400" dirty="0"/>
                        <a:t>Input Image(s), algorithm’ parameter(s), output image(s)/value(s)</a:t>
                      </a:r>
                      <a:endParaRPr sz="2400" dirty="0"/>
                    </a:p>
                  </a:txBody>
                  <a:tcPr marL="121900" marR="121900" marT="121900" marB="121900"/>
                </a:tc>
                <a:extLst>
                  <a:ext uri="{0D108BD9-81ED-4DB2-BD59-A6C34878D82A}">
                    <a16:rowId xmlns:a16="http://schemas.microsoft.com/office/drawing/2014/main" val="10002"/>
                  </a:ext>
                </a:extLst>
              </a:tr>
              <a:tr h="764339">
                <a:tc>
                  <a:txBody>
                    <a:bodyPr/>
                    <a:lstStyle/>
                    <a:p>
                      <a:pPr marL="0" lvl="0" indent="0" algn="l" rtl="0">
                        <a:spcBef>
                          <a:spcPts val="0"/>
                        </a:spcBef>
                        <a:spcAft>
                          <a:spcPts val="0"/>
                        </a:spcAft>
                        <a:buNone/>
                      </a:pPr>
                      <a:r>
                        <a:rPr lang="en-US" sz="2400" dirty="0"/>
                        <a:t>3</a:t>
                      </a:r>
                      <a:endParaRPr sz="2400" dirty="0"/>
                    </a:p>
                  </a:txBody>
                  <a:tcPr marL="121900" marR="121900" marT="121900" marB="121900"/>
                </a:tc>
                <a:tc>
                  <a:txBody>
                    <a:bodyPr/>
                    <a:lstStyle/>
                    <a:p>
                      <a:pPr marL="0" lvl="0" indent="0" algn="l" rtl="0">
                        <a:spcBef>
                          <a:spcPts val="0"/>
                        </a:spcBef>
                        <a:spcAft>
                          <a:spcPts val="0"/>
                        </a:spcAft>
                        <a:buNone/>
                      </a:pPr>
                      <a:r>
                        <a:rPr lang="en-US" sz="2400" dirty="0"/>
                        <a:t>Detailed Block chart (Flow Chart/Block Diagram) of the algorithm(s)</a:t>
                      </a:r>
                      <a:endParaRPr sz="2400" dirty="0"/>
                    </a:p>
                  </a:txBody>
                  <a:tcPr marL="121900" marR="121900" marT="121900" marB="121900"/>
                </a:tc>
                <a:extLst>
                  <a:ext uri="{0D108BD9-81ED-4DB2-BD59-A6C34878D82A}">
                    <a16:rowId xmlns:a16="http://schemas.microsoft.com/office/drawing/2014/main" val="1260462572"/>
                  </a:ext>
                </a:extLst>
              </a:tr>
              <a:tr h="949567">
                <a:tc>
                  <a:txBody>
                    <a:bodyPr/>
                    <a:lstStyle/>
                    <a:p>
                      <a:pPr marL="0" lvl="0" indent="0" algn="l" rtl="0">
                        <a:spcBef>
                          <a:spcPts val="0"/>
                        </a:spcBef>
                        <a:spcAft>
                          <a:spcPts val="0"/>
                        </a:spcAft>
                        <a:buNone/>
                      </a:pPr>
                      <a:r>
                        <a:rPr lang="en" sz="2400" dirty="0"/>
                        <a:t>4</a:t>
                      </a:r>
                      <a:endParaRPr sz="2400" dirty="0"/>
                    </a:p>
                  </a:txBody>
                  <a:tcPr marL="121900" marR="121900" marT="121900" marB="121900"/>
                </a:tc>
                <a:tc>
                  <a:txBody>
                    <a:bodyPr/>
                    <a:lstStyle/>
                    <a:p>
                      <a:pPr marL="0" lvl="0" indent="0" algn="l" rtl="0">
                        <a:spcBef>
                          <a:spcPts val="0"/>
                        </a:spcBef>
                        <a:spcAft>
                          <a:spcPts val="0"/>
                        </a:spcAft>
                        <a:buNone/>
                      </a:pPr>
                      <a:r>
                        <a:rPr lang="en" sz="2400" dirty="0"/>
                        <a:t>Extracts of the important parts of the code with proper comments</a:t>
                      </a:r>
                      <a:endParaRPr sz="2400" dirty="0"/>
                    </a:p>
                  </a:txBody>
                  <a:tcPr marL="121900" marR="121900" marT="121900" marB="121900"/>
                </a:tc>
                <a:extLst>
                  <a:ext uri="{0D108BD9-81ED-4DB2-BD59-A6C34878D82A}">
                    <a16:rowId xmlns:a16="http://schemas.microsoft.com/office/drawing/2014/main" val="10003"/>
                  </a:ext>
                </a:extLst>
              </a:tr>
              <a:tr h="1194767">
                <a:tc>
                  <a:txBody>
                    <a:bodyPr/>
                    <a:lstStyle/>
                    <a:p>
                      <a:pPr marL="0" lvl="0" indent="0" algn="l" rtl="0">
                        <a:spcBef>
                          <a:spcPts val="0"/>
                        </a:spcBef>
                        <a:spcAft>
                          <a:spcPts val="0"/>
                        </a:spcAft>
                        <a:buNone/>
                      </a:pPr>
                      <a:r>
                        <a:rPr lang="en" sz="2400" dirty="0"/>
                        <a:t>5</a:t>
                      </a:r>
                      <a:endParaRPr sz="2400" dirty="0"/>
                    </a:p>
                  </a:txBody>
                  <a:tcPr marL="121900" marR="121900" marT="121900" marB="121900"/>
                </a:tc>
                <a:tc>
                  <a:txBody>
                    <a:bodyPr/>
                    <a:lstStyle/>
                    <a:p>
                      <a:pPr marL="0" lvl="0" indent="0" algn="l" rtl="0">
                        <a:spcBef>
                          <a:spcPts val="0"/>
                        </a:spcBef>
                        <a:spcAft>
                          <a:spcPts val="0"/>
                        </a:spcAft>
                        <a:buNone/>
                      </a:pPr>
                      <a:r>
                        <a:rPr lang="en" sz="2400" dirty="0"/>
                        <a:t>Examples of the code operation by using images selected by students including a </a:t>
                      </a:r>
                      <a:r>
                        <a:rPr lang="en-US" sz="2400" dirty="0"/>
                        <a:t>discussion when algorithm’ worked and when not</a:t>
                      </a:r>
                      <a:endParaRPr sz="24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 sz="2400" dirty="0"/>
                        <a:t>6</a:t>
                      </a:r>
                      <a:endParaRPr sz="2400" dirty="0"/>
                    </a:p>
                  </a:txBody>
                  <a:tcPr marL="121900" marR="121900" marT="121900" marB="121900"/>
                </a:tc>
                <a:tc>
                  <a:txBody>
                    <a:bodyPr/>
                    <a:lstStyle/>
                    <a:p>
                      <a:pPr marL="0" lvl="0" indent="0" algn="l" rtl="0">
                        <a:spcBef>
                          <a:spcPts val="0"/>
                        </a:spcBef>
                        <a:spcAft>
                          <a:spcPts val="0"/>
                        </a:spcAft>
                        <a:buNone/>
                      </a:pPr>
                      <a:r>
                        <a:rPr lang="en" sz="2400" dirty="0"/>
                        <a:t> List of sources used (Bibliography)</a:t>
                      </a:r>
                      <a:endParaRPr sz="2400" dirty="0"/>
                    </a:p>
                  </a:txBody>
                  <a:tcPr marL="121900" marR="121900" marT="121900" marB="121900"/>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DAE93F1A-3D10-A22B-8AB4-FDBCB88B64B6}"/>
              </a:ext>
            </a:extLst>
          </p:cNvPr>
          <p:cNvSpPr>
            <a:spLocks noGrp="1"/>
          </p:cNvSpPr>
          <p:nvPr>
            <p:ph type="sldNum" idx="12"/>
          </p:nvPr>
        </p:nvSpPr>
        <p:spPr>
          <a:xfrm>
            <a:off x="11828834" y="0"/>
            <a:ext cx="363166" cy="372708"/>
          </a:xfrm>
        </p:spPr>
        <p:txBody>
          <a:bodyPr/>
          <a:lstStyle/>
          <a:p>
            <a:pPr algn="r"/>
            <a:fld id="{00000000-1234-1234-1234-123412341234}" type="slidenum">
              <a:rPr lang="en" sz="1600" smtClean="0"/>
              <a:pPr algn="r"/>
              <a:t>2</a:t>
            </a:fld>
            <a:endParaRPr lang="en"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5FC840-2C09-EF5B-70F7-85F931BE0628}"/>
              </a:ext>
            </a:extLst>
          </p:cNvPr>
          <p:cNvSpPr>
            <a:spLocks noGrp="1"/>
          </p:cNvSpPr>
          <p:nvPr>
            <p:ph type="sldNum" idx="12"/>
          </p:nvPr>
        </p:nvSpPr>
        <p:spPr>
          <a:xfrm>
            <a:off x="11729976" y="0"/>
            <a:ext cx="462024" cy="524800"/>
          </a:xfrm>
        </p:spPr>
        <p:txBody>
          <a:bodyPr/>
          <a:lstStyle/>
          <a:p>
            <a:pPr algn="r"/>
            <a:fld id="{00000000-1234-1234-1234-123412341234}" type="slidenum">
              <a:rPr lang="en" sz="1400" smtClean="0"/>
              <a:pPr algn="r"/>
              <a:t>20</a:t>
            </a:fld>
            <a:endParaRPr lang="en" sz="1400"/>
          </a:p>
        </p:txBody>
      </p:sp>
      <p:pic>
        <p:nvPicPr>
          <p:cNvPr id="6" name="Picture 5">
            <a:extLst>
              <a:ext uri="{FF2B5EF4-FFF2-40B4-BE49-F238E27FC236}">
                <a16:creationId xmlns:a16="http://schemas.microsoft.com/office/drawing/2014/main" id="{F4812E44-2241-B3E6-06DC-F8849F3B8869}"/>
              </a:ext>
            </a:extLst>
          </p:cNvPr>
          <p:cNvPicPr>
            <a:picLocks noChangeAspect="1"/>
          </p:cNvPicPr>
          <p:nvPr/>
        </p:nvPicPr>
        <p:blipFill>
          <a:blip r:embed="rId2"/>
          <a:stretch>
            <a:fillRect/>
          </a:stretch>
        </p:blipFill>
        <p:spPr>
          <a:xfrm>
            <a:off x="0" y="568359"/>
            <a:ext cx="6400799" cy="6289642"/>
          </a:xfrm>
          <a:prstGeom prst="rect">
            <a:avLst/>
          </a:prstGeom>
        </p:spPr>
      </p:pic>
      <p:sp>
        <p:nvSpPr>
          <p:cNvPr id="8" name="Google Shape;80;p17">
            <a:extLst>
              <a:ext uri="{FF2B5EF4-FFF2-40B4-BE49-F238E27FC236}">
                <a16:creationId xmlns:a16="http://schemas.microsoft.com/office/drawing/2014/main" id="{90E0B761-A093-7C14-71C4-8081E5C20840}"/>
              </a:ext>
            </a:extLst>
          </p:cNvPr>
          <p:cNvSpPr txBox="1"/>
          <p:nvPr/>
        </p:nvSpPr>
        <p:spPr>
          <a:xfrm>
            <a:off x="1160293" y="1905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7 </a:t>
            </a:r>
            <a:endParaRPr dirty="0">
              <a:solidFill>
                <a:srgbClr val="FF0000"/>
              </a:solidFill>
            </a:endParaRPr>
          </a:p>
        </p:txBody>
      </p:sp>
      <p:sp>
        <p:nvSpPr>
          <p:cNvPr id="9" name="Rectangle 8">
            <a:extLst>
              <a:ext uri="{FF2B5EF4-FFF2-40B4-BE49-F238E27FC236}">
                <a16:creationId xmlns:a16="http://schemas.microsoft.com/office/drawing/2014/main" id="{CA2BA2FE-8379-3442-0F96-9446231784D8}"/>
              </a:ext>
            </a:extLst>
          </p:cNvPr>
          <p:cNvSpPr/>
          <p:nvPr/>
        </p:nvSpPr>
        <p:spPr>
          <a:xfrm>
            <a:off x="6400799" y="568359"/>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
        <p:nvSpPr>
          <p:cNvPr id="10" name="Arrow: Right 9">
            <a:extLst>
              <a:ext uri="{FF2B5EF4-FFF2-40B4-BE49-F238E27FC236}">
                <a16:creationId xmlns:a16="http://schemas.microsoft.com/office/drawing/2014/main" id="{259DF6B8-2B12-3E11-B7CC-4463CD92EBFD}"/>
              </a:ext>
            </a:extLst>
          </p:cNvPr>
          <p:cNvSpPr/>
          <p:nvPr/>
        </p:nvSpPr>
        <p:spPr>
          <a:xfrm>
            <a:off x="6457544" y="3341451"/>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3BFBCB26-5CB1-4AD1-97D1-B2D98857C3E4}"/>
              </a:ext>
            </a:extLst>
          </p:cNvPr>
          <p:cNvSpPr/>
          <p:nvPr/>
        </p:nvSpPr>
        <p:spPr>
          <a:xfrm>
            <a:off x="7856707" y="3015574"/>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500962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A8E763-EC23-7ED2-7D39-CB1554E634FD}"/>
              </a:ext>
            </a:extLst>
          </p:cNvPr>
          <p:cNvSpPr>
            <a:spLocks noGrp="1"/>
          </p:cNvSpPr>
          <p:nvPr>
            <p:ph type="sldNum" idx="12"/>
          </p:nvPr>
        </p:nvSpPr>
        <p:spPr>
          <a:xfrm>
            <a:off x="11710521" y="0"/>
            <a:ext cx="481479" cy="524800"/>
          </a:xfrm>
        </p:spPr>
        <p:txBody>
          <a:bodyPr/>
          <a:lstStyle/>
          <a:p>
            <a:pPr algn="r"/>
            <a:fld id="{00000000-1234-1234-1234-123412341234}" type="slidenum">
              <a:rPr lang="en" sz="1400" smtClean="0"/>
              <a:pPr algn="r"/>
              <a:t>21</a:t>
            </a:fld>
            <a:endParaRPr lang="en" sz="1400"/>
          </a:p>
        </p:txBody>
      </p:sp>
      <p:pic>
        <p:nvPicPr>
          <p:cNvPr id="6" name="Picture 5">
            <a:extLst>
              <a:ext uri="{FF2B5EF4-FFF2-40B4-BE49-F238E27FC236}">
                <a16:creationId xmlns:a16="http://schemas.microsoft.com/office/drawing/2014/main" id="{E26EBCA1-8808-B661-51AC-EBC9B4EC0B14}"/>
              </a:ext>
            </a:extLst>
          </p:cNvPr>
          <p:cNvPicPr>
            <a:picLocks noChangeAspect="1"/>
          </p:cNvPicPr>
          <p:nvPr/>
        </p:nvPicPr>
        <p:blipFill>
          <a:blip r:embed="rId2"/>
          <a:stretch>
            <a:fillRect/>
          </a:stretch>
        </p:blipFill>
        <p:spPr>
          <a:xfrm>
            <a:off x="0" y="478109"/>
            <a:ext cx="6502400" cy="6379891"/>
          </a:xfrm>
          <a:prstGeom prst="rect">
            <a:avLst/>
          </a:prstGeom>
        </p:spPr>
      </p:pic>
      <p:sp>
        <p:nvSpPr>
          <p:cNvPr id="8" name="Google Shape;80;p17">
            <a:extLst>
              <a:ext uri="{FF2B5EF4-FFF2-40B4-BE49-F238E27FC236}">
                <a16:creationId xmlns:a16="http://schemas.microsoft.com/office/drawing/2014/main" id="{1DEB4E0C-8DD3-F551-B8E2-D729B37F86DF}"/>
              </a:ext>
            </a:extLst>
          </p:cNvPr>
          <p:cNvSpPr txBox="1"/>
          <p:nvPr/>
        </p:nvSpPr>
        <p:spPr>
          <a:xfrm>
            <a:off x="1292699" y="-55858"/>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7 </a:t>
            </a:r>
            <a:endParaRPr dirty="0">
              <a:solidFill>
                <a:srgbClr val="FF0000"/>
              </a:solidFill>
            </a:endParaRPr>
          </a:p>
        </p:txBody>
      </p:sp>
      <p:sp>
        <p:nvSpPr>
          <p:cNvPr id="9" name="Arrow: Right 8">
            <a:extLst>
              <a:ext uri="{FF2B5EF4-FFF2-40B4-BE49-F238E27FC236}">
                <a16:creationId xmlns:a16="http://schemas.microsoft.com/office/drawing/2014/main" id="{CBFE8A45-0CCF-E154-244A-F9835EDEA695}"/>
              </a:ext>
            </a:extLst>
          </p:cNvPr>
          <p:cNvSpPr/>
          <p:nvPr/>
        </p:nvSpPr>
        <p:spPr>
          <a:xfrm>
            <a:off x="6617502" y="3460174"/>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69020788-A9EB-250B-C0BC-692F611EFBFF}"/>
              </a:ext>
            </a:extLst>
          </p:cNvPr>
          <p:cNvSpPr/>
          <p:nvPr/>
        </p:nvSpPr>
        <p:spPr>
          <a:xfrm>
            <a:off x="8179980" y="3134297"/>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7844767E-5445-5C01-D143-37BAD110F09F}"/>
              </a:ext>
            </a:extLst>
          </p:cNvPr>
          <p:cNvSpPr/>
          <p:nvPr/>
        </p:nvSpPr>
        <p:spPr>
          <a:xfrm>
            <a:off x="6617502" y="451652"/>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1567540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22</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75921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11" name="Rectangle 10">
            <a:extLst>
              <a:ext uri="{FF2B5EF4-FFF2-40B4-BE49-F238E27FC236}">
                <a16:creationId xmlns:a16="http://schemas.microsoft.com/office/drawing/2014/main" id="{30D734F3-3D61-929B-B3BA-00671CF89B8A}"/>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sp>
        <p:nvSpPr>
          <p:cNvPr id="13" name="Rectangle 12">
            <a:extLst>
              <a:ext uri="{FF2B5EF4-FFF2-40B4-BE49-F238E27FC236}">
                <a16:creationId xmlns:a16="http://schemas.microsoft.com/office/drawing/2014/main" id="{F128CD26-B3B9-2B63-B24F-ED95CCC542A7}"/>
              </a:ext>
            </a:extLst>
          </p:cNvPr>
          <p:cNvSpPr/>
          <p:nvPr/>
        </p:nvSpPr>
        <p:spPr>
          <a:xfrm>
            <a:off x="4387278" y="3833204"/>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5" name="TextBox 14">
            <a:extLst>
              <a:ext uri="{FF2B5EF4-FFF2-40B4-BE49-F238E27FC236}">
                <a16:creationId xmlns:a16="http://schemas.microsoft.com/office/drawing/2014/main" id="{181B9A04-B150-477A-ED5F-C43B722C6418}"/>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2" name="Picture 1" descr="A colorful lion with blue eyes&#10;&#10;Description automatically generated">
            <a:extLst>
              <a:ext uri="{FF2B5EF4-FFF2-40B4-BE49-F238E27FC236}">
                <a16:creationId xmlns:a16="http://schemas.microsoft.com/office/drawing/2014/main" id="{3BF022A5-8458-8D2C-77AC-9DFD2E94C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87" y="1973740"/>
            <a:ext cx="4169733" cy="3127299"/>
          </a:xfrm>
          <a:prstGeom prst="rect">
            <a:avLst/>
          </a:prstGeom>
        </p:spPr>
      </p:pic>
      <p:pic>
        <p:nvPicPr>
          <p:cNvPr id="3" name="Picture 2" descr="A lion with a fluffy mane&#10;&#10;Description automatically generated">
            <a:extLst>
              <a:ext uri="{FF2B5EF4-FFF2-40B4-BE49-F238E27FC236}">
                <a16:creationId xmlns:a16="http://schemas.microsoft.com/office/drawing/2014/main" id="{7EFF990C-DE42-F678-49FD-D07860CA4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659" y="749479"/>
            <a:ext cx="3781068" cy="2835801"/>
          </a:xfrm>
          <a:prstGeom prst="rect">
            <a:avLst/>
          </a:prstGeom>
        </p:spPr>
      </p:pic>
      <p:pic>
        <p:nvPicPr>
          <p:cNvPr id="5" name="Picture 4" descr="A lion with a fluffy mane&#10;&#10;Description automatically generated">
            <a:extLst>
              <a:ext uri="{FF2B5EF4-FFF2-40B4-BE49-F238E27FC236}">
                <a16:creationId xmlns:a16="http://schemas.microsoft.com/office/drawing/2014/main" id="{470B534C-FEC1-0095-99EC-CC3F3FBC2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774" y="4093808"/>
            <a:ext cx="3683226" cy="2762420"/>
          </a:xfrm>
          <a:prstGeom prst="rect">
            <a:avLst/>
          </a:prstGeom>
        </p:spPr>
      </p:pic>
      <p:pic>
        <p:nvPicPr>
          <p:cNvPr id="7" name="Picture 6" descr="A lion with a fluffy mane&#10;&#10;Description automatically generated">
            <a:extLst>
              <a:ext uri="{FF2B5EF4-FFF2-40B4-BE49-F238E27FC236}">
                <a16:creationId xmlns:a16="http://schemas.microsoft.com/office/drawing/2014/main" id="{97FFE471-4662-5911-89DB-4F361B104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7492" y="796706"/>
            <a:ext cx="3887203" cy="2915403"/>
          </a:xfrm>
          <a:prstGeom prst="rect">
            <a:avLst/>
          </a:prstGeom>
        </p:spPr>
      </p:pic>
      <p:pic>
        <p:nvPicPr>
          <p:cNvPr id="14" name="Picture 13" descr="A lion with long mane&#10;&#10;Description automatically generated">
            <a:extLst>
              <a:ext uri="{FF2B5EF4-FFF2-40B4-BE49-F238E27FC236}">
                <a16:creationId xmlns:a16="http://schemas.microsoft.com/office/drawing/2014/main" id="{20145543-09CF-9C44-419B-5E6171F38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3306" y="4174548"/>
            <a:ext cx="3575573" cy="2681680"/>
          </a:xfrm>
          <a:prstGeom prst="rect">
            <a:avLst/>
          </a:prstGeom>
        </p:spPr>
      </p:pic>
    </p:spTree>
    <p:extLst>
      <p:ext uri="{BB962C8B-B14F-4D97-AF65-F5344CB8AC3E}">
        <p14:creationId xmlns:p14="http://schemas.microsoft.com/office/powerpoint/2010/main" val="1926784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E5420A-D656-4255-FD04-547930D2EEC5}"/>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23</a:t>
            </a:fld>
            <a:endParaRPr lang="en" sz="1400"/>
          </a:p>
        </p:txBody>
      </p:sp>
      <p:pic>
        <p:nvPicPr>
          <p:cNvPr id="6" name="Picture 5">
            <a:extLst>
              <a:ext uri="{FF2B5EF4-FFF2-40B4-BE49-F238E27FC236}">
                <a16:creationId xmlns:a16="http://schemas.microsoft.com/office/drawing/2014/main" id="{0E92EB62-CA50-3198-0C67-1BD95CF824E2}"/>
              </a:ext>
            </a:extLst>
          </p:cNvPr>
          <p:cNvPicPr>
            <a:picLocks noChangeAspect="1"/>
          </p:cNvPicPr>
          <p:nvPr/>
        </p:nvPicPr>
        <p:blipFill>
          <a:blip r:embed="rId2"/>
          <a:stretch>
            <a:fillRect/>
          </a:stretch>
        </p:blipFill>
        <p:spPr>
          <a:xfrm>
            <a:off x="0" y="637309"/>
            <a:ext cx="5706129" cy="6220691"/>
          </a:xfrm>
          <a:prstGeom prst="rect">
            <a:avLst/>
          </a:prstGeom>
        </p:spPr>
      </p:pic>
      <p:sp>
        <p:nvSpPr>
          <p:cNvPr id="7" name="Google Shape;80;p17">
            <a:extLst>
              <a:ext uri="{FF2B5EF4-FFF2-40B4-BE49-F238E27FC236}">
                <a16:creationId xmlns:a16="http://schemas.microsoft.com/office/drawing/2014/main" id="{29CD879B-7E34-C784-DD18-7E9FDEED7350}"/>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9" name="Rectangle 8">
            <a:extLst>
              <a:ext uri="{FF2B5EF4-FFF2-40B4-BE49-F238E27FC236}">
                <a16:creationId xmlns:a16="http://schemas.microsoft.com/office/drawing/2014/main" id="{01D9467C-DC7B-4B9A-F06E-77618FBDBED7}"/>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539533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454196-44F9-46D8-73B9-1171CC7EC6C4}"/>
              </a:ext>
            </a:extLst>
          </p:cNvPr>
          <p:cNvSpPr>
            <a:spLocks noGrp="1"/>
          </p:cNvSpPr>
          <p:nvPr>
            <p:ph type="sldNum" idx="12"/>
          </p:nvPr>
        </p:nvSpPr>
        <p:spPr>
          <a:xfrm>
            <a:off x="11460399" y="6333199"/>
            <a:ext cx="731600" cy="524800"/>
          </a:xfrm>
        </p:spPr>
        <p:txBody>
          <a:bodyPr/>
          <a:lstStyle/>
          <a:p>
            <a:pPr algn="r"/>
            <a:fld id="{00000000-1234-1234-1234-123412341234}" type="slidenum">
              <a:rPr lang="en" sz="1400" smtClean="0"/>
              <a:pPr algn="r"/>
              <a:t>24</a:t>
            </a:fld>
            <a:endParaRPr lang="en" sz="1400"/>
          </a:p>
        </p:txBody>
      </p:sp>
      <p:pic>
        <p:nvPicPr>
          <p:cNvPr id="6" name="Picture 5">
            <a:extLst>
              <a:ext uri="{FF2B5EF4-FFF2-40B4-BE49-F238E27FC236}">
                <a16:creationId xmlns:a16="http://schemas.microsoft.com/office/drawing/2014/main" id="{73CABB9D-D640-9988-079E-B29B369A7AB5}"/>
              </a:ext>
            </a:extLst>
          </p:cNvPr>
          <p:cNvPicPr>
            <a:picLocks noChangeAspect="1"/>
          </p:cNvPicPr>
          <p:nvPr/>
        </p:nvPicPr>
        <p:blipFill>
          <a:blip r:embed="rId2"/>
          <a:stretch>
            <a:fillRect/>
          </a:stretch>
        </p:blipFill>
        <p:spPr>
          <a:xfrm>
            <a:off x="1" y="738908"/>
            <a:ext cx="5636484" cy="6119091"/>
          </a:xfrm>
          <a:prstGeom prst="rect">
            <a:avLst/>
          </a:prstGeom>
        </p:spPr>
      </p:pic>
      <p:sp>
        <p:nvSpPr>
          <p:cNvPr id="7" name="Google Shape;80;p17">
            <a:extLst>
              <a:ext uri="{FF2B5EF4-FFF2-40B4-BE49-F238E27FC236}">
                <a16:creationId xmlns:a16="http://schemas.microsoft.com/office/drawing/2014/main" id="{FE4AA675-54F9-B1E5-4BD2-DFEC7926F77F}"/>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2 </a:t>
            </a:r>
            <a:endParaRPr dirty="0">
              <a:solidFill>
                <a:srgbClr val="FF0000"/>
              </a:solidFill>
            </a:endParaRPr>
          </a:p>
        </p:txBody>
      </p:sp>
      <p:sp>
        <p:nvSpPr>
          <p:cNvPr id="8" name="Rectangle 7">
            <a:extLst>
              <a:ext uri="{FF2B5EF4-FFF2-40B4-BE49-F238E27FC236}">
                <a16:creationId xmlns:a16="http://schemas.microsoft.com/office/drawing/2014/main" id="{54444698-FF7C-3E03-EA3D-0CACE300BAA1}"/>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1949906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D31298-3A65-CDCA-FED0-C04481E97210}"/>
              </a:ext>
            </a:extLst>
          </p:cNvPr>
          <p:cNvSpPr>
            <a:spLocks noGrp="1"/>
          </p:cNvSpPr>
          <p:nvPr>
            <p:ph type="sldNum" idx="12"/>
          </p:nvPr>
        </p:nvSpPr>
        <p:spPr>
          <a:xfrm>
            <a:off x="11711708" y="6333200"/>
            <a:ext cx="480291" cy="524800"/>
          </a:xfrm>
        </p:spPr>
        <p:txBody>
          <a:bodyPr/>
          <a:lstStyle/>
          <a:p>
            <a:pPr algn="r"/>
            <a:fld id="{00000000-1234-1234-1234-123412341234}" type="slidenum">
              <a:rPr lang="en" sz="1400" smtClean="0"/>
              <a:pPr algn="r"/>
              <a:t>25</a:t>
            </a:fld>
            <a:endParaRPr lang="en" sz="1400" dirty="0"/>
          </a:p>
        </p:txBody>
      </p:sp>
      <p:sp>
        <p:nvSpPr>
          <p:cNvPr id="5" name="Google Shape;80;p17">
            <a:extLst>
              <a:ext uri="{FF2B5EF4-FFF2-40B4-BE49-F238E27FC236}">
                <a16:creationId xmlns:a16="http://schemas.microsoft.com/office/drawing/2014/main" id="{B206EAD9-E45A-2EC0-3DD8-BF31F4EEE7B1}"/>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3 </a:t>
            </a:r>
            <a:endParaRPr dirty="0">
              <a:solidFill>
                <a:srgbClr val="FF0000"/>
              </a:solidFill>
            </a:endParaRPr>
          </a:p>
        </p:txBody>
      </p:sp>
      <p:pic>
        <p:nvPicPr>
          <p:cNvPr id="7" name="Picture 6">
            <a:extLst>
              <a:ext uri="{FF2B5EF4-FFF2-40B4-BE49-F238E27FC236}">
                <a16:creationId xmlns:a16="http://schemas.microsoft.com/office/drawing/2014/main" id="{AB350011-D231-1D40-A119-E90F837A64E3}"/>
              </a:ext>
            </a:extLst>
          </p:cNvPr>
          <p:cNvPicPr>
            <a:picLocks noChangeAspect="1"/>
          </p:cNvPicPr>
          <p:nvPr/>
        </p:nvPicPr>
        <p:blipFill>
          <a:blip r:embed="rId2"/>
          <a:stretch>
            <a:fillRect/>
          </a:stretch>
        </p:blipFill>
        <p:spPr>
          <a:xfrm>
            <a:off x="0" y="646546"/>
            <a:ext cx="5553779" cy="6057034"/>
          </a:xfrm>
          <a:prstGeom prst="rect">
            <a:avLst/>
          </a:prstGeom>
        </p:spPr>
      </p:pic>
      <p:sp>
        <p:nvSpPr>
          <p:cNvPr id="8" name="Rectangle 7">
            <a:extLst>
              <a:ext uri="{FF2B5EF4-FFF2-40B4-BE49-F238E27FC236}">
                <a16:creationId xmlns:a16="http://schemas.microsoft.com/office/drawing/2014/main" id="{5E4F33F2-D339-BD76-D2AE-90955E6EAB3F}"/>
              </a:ext>
            </a:extLst>
          </p:cNvPr>
          <p:cNvSpPr/>
          <p:nvPr/>
        </p:nvSpPr>
        <p:spPr>
          <a:xfrm>
            <a:off x="5553779" y="646546"/>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Tree>
    <p:extLst>
      <p:ext uri="{BB962C8B-B14F-4D97-AF65-F5344CB8AC3E}">
        <p14:creationId xmlns:p14="http://schemas.microsoft.com/office/powerpoint/2010/main" val="3114208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FB5DC2-A28D-CCF3-3A1B-68EF1488B731}"/>
              </a:ext>
            </a:extLst>
          </p:cNvPr>
          <p:cNvSpPr>
            <a:spLocks noGrp="1"/>
          </p:cNvSpPr>
          <p:nvPr>
            <p:ph type="sldNum" idx="12"/>
          </p:nvPr>
        </p:nvSpPr>
        <p:spPr/>
        <p:txBody>
          <a:bodyPr/>
          <a:lstStyle/>
          <a:p>
            <a:pPr algn="r"/>
            <a:fld id="{00000000-1234-1234-1234-123412341234}" type="slidenum">
              <a:rPr lang="en" smtClean="0"/>
              <a:pPr algn="r"/>
              <a:t>26</a:t>
            </a:fld>
            <a:endParaRPr lang="en"/>
          </a:p>
        </p:txBody>
      </p:sp>
      <p:pic>
        <p:nvPicPr>
          <p:cNvPr id="6" name="Picture 5">
            <a:extLst>
              <a:ext uri="{FF2B5EF4-FFF2-40B4-BE49-F238E27FC236}">
                <a16:creationId xmlns:a16="http://schemas.microsoft.com/office/drawing/2014/main" id="{450E6272-672C-38F2-88C7-0F470BD3746B}"/>
              </a:ext>
            </a:extLst>
          </p:cNvPr>
          <p:cNvPicPr>
            <a:picLocks noChangeAspect="1"/>
          </p:cNvPicPr>
          <p:nvPr/>
        </p:nvPicPr>
        <p:blipFill>
          <a:blip r:embed="rId2"/>
          <a:stretch>
            <a:fillRect/>
          </a:stretch>
        </p:blipFill>
        <p:spPr>
          <a:xfrm>
            <a:off x="0" y="877454"/>
            <a:ext cx="5467421" cy="5980545"/>
          </a:xfrm>
          <a:prstGeom prst="rect">
            <a:avLst/>
          </a:prstGeom>
        </p:spPr>
      </p:pic>
      <p:sp>
        <p:nvSpPr>
          <p:cNvPr id="7" name="Google Shape;80;p17">
            <a:extLst>
              <a:ext uri="{FF2B5EF4-FFF2-40B4-BE49-F238E27FC236}">
                <a16:creationId xmlns:a16="http://schemas.microsoft.com/office/drawing/2014/main" id="{D265A130-A381-1FAC-3ABD-342287192B2C}"/>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4 </a:t>
            </a:r>
            <a:endParaRPr dirty="0">
              <a:solidFill>
                <a:srgbClr val="FF0000"/>
              </a:solidFill>
            </a:endParaRPr>
          </a:p>
        </p:txBody>
      </p:sp>
      <p:sp>
        <p:nvSpPr>
          <p:cNvPr id="8" name="Rectangle 7">
            <a:extLst>
              <a:ext uri="{FF2B5EF4-FFF2-40B4-BE49-F238E27FC236}">
                <a16:creationId xmlns:a16="http://schemas.microsoft.com/office/drawing/2014/main" id="{DA48CA37-8EEE-3733-FB89-51B052FA1442}"/>
              </a:ext>
            </a:extLst>
          </p:cNvPr>
          <p:cNvSpPr/>
          <p:nvPr/>
        </p:nvSpPr>
        <p:spPr>
          <a:xfrm>
            <a:off x="5467421" y="831272"/>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Tree>
    <p:extLst>
      <p:ext uri="{BB962C8B-B14F-4D97-AF65-F5344CB8AC3E}">
        <p14:creationId xmlns:p14="http://schemas.microsoft.com/office/powerpoint/2010/main" val="3439357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34FF74-D835-3F00-67A6-AB27BBE99F36}"/>
              </a:ext>
            </a:extLst>
          </p:cNvPr>
          <p:cNvSpPr>
            <a:spLocks noGrp="1"/>
          </p:cNvSpPr>
          <p:nvPr>
            <p:ph type="sldNum" idx="12"/>
          </p:nvPr>
        </p:nvSpPr>
        <p:spPr>
          <a:xfrm>
            <a:off x="11764662" y="6581032"/>
            <a:ext cx="427338" cy="276968"/>
          </a:xfrm>
        </p:spPr>
        <p:txBody>
          <a:bodyPr/>
          <a:lstStyle/>
          <a:p>
            <a:pPr algn="r"/>
            <a:fld id="{00000000-1234-1234-1234-123412341234}" type="slidenum">
              <a:rPr lang="en" smtClean="0"/>
              <a:pPr algn="r"/>
              <a:t>27</a:t>
            </a:fld>
            <a:endParaRPr lang="en"/>
          </a:p>
        </p:txBody>
      </p:sp>
      <p:pic>
        <p:nvPicPr>
          <p:cNvPr id="6" name="Picture 5">
            <a:extLst>
              <a:ext uri="{FF2B5EF4-FFF2-40B4-BE49-F238E27FC236}">
                <a16:creationId xmlns:a16="http://schemas.microsoft.com/office/drawing/2014/main" id="{3A0B7CC2-A0CE-1236-8F97-BF5B70E126EA}"/>
              </a:ext>
            </a:extLst>
          </p:cNvPr>
          <p:cNvPicPr>
            <a:picLocks noChangeAspect="1"/>
          </p:cNvPicPr>
          <p:nvPr/>
        </p:nvPicPr>
        <p:blipFill>
          <a:blip r:embed="rId2"/>
          <a:stretch>
            <a:fillRect/>
          </a:stretch>
        </p:blipFill>
        <p:spPr>
          <a:xfrm>
            <a:off x="0" y="591301"/>
            <a:ext cx="5698836" cy="6242900"/>
          </a:xfrm>
          <a:prstGeom prst="rect">
            <a:avLst/>
          </a:prstGeom>
        </p:spPr>
      </p:pic>
      <p:sp>
        <p:nvSpPr>
          <p:cNvPr id="7" name="Google Shape;80;p17">
            <a:extLst>
              <a:ext uri="{FF2B5EF4-FFF2-40B4-BE49-F238E27FC236}">
                <a16:creationId xmlns:a16="http://schemas.microsoft.com/office/drawing/2014/main" id="{D4808EF9-7EB9-F116-6E09-7459E14A54DA}"/>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5 </a:t>
            </a:r>
            <a:endParaRPr dirty="0">
              <a:solidFill>
                <a:srgbClr val="FF0000"/>
              </a:solidFill>
            </a:endParaRPr>
          </a:p>
        </p:txBody>
      </p:sp>
      <p:sp>
        <p:nvSpPr>
          <p:cNvPr id="8" name="Rectangle 7">
            <a:extLst>
              <a:ext uri="{FF2B5EF4-FFF2-40B4-BE49-F238E27FC236}">
                <a16:creationId xmlns:a16="http://schemas.microsoft.com/office/drawing/2014/main" id="{76B9DB46-2A28-7293-139A-DD3541639397}"/>
              </a:ext>
            </a:extLst>
          </p:cNvPr>
          <p:cNvSpPr/>
          <p:nvPr/>
        </p:nvSpPr>
        <p:spPr>
          <a:xfrm>
            <a:off x="5698836" y="600588"/>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794703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A0A457-A3C5-6F9F-B588-5313251314F9}"/>
              </a:ext>
            </a:extLst>
          </p:cNvPr>
          <p:cNvSpPr>
            <a:spLocks noGrp="1"/>
          </p:cNvSpPr>
          <p:nvPr>
            <p:ph type="sldNum" idx="12"/>
          </p:nvPr>
        </p:nvSpPr>
        <p:spPr>
          <a:xfrm>
            <a:off x="11699718" y="-3431"/>
            <a:ext cx="471751" cy="379116"/>
          </a:xfrm>
        </p:spPr>
        <p:txBody>
          <a:bodyPr/>
          <a:lstStyle/>
          <a:p>
            <a:pPr algn="r"/>
            <a:fld id="{00000000-1234-1234-1234-123412341234}" type="slidenum">
              <a:rPr lang="en" sz="1400" smtClean="0"/>
              <a:pPr algn="r"/>
              <a:t>28</a:t>
            </a:fld>
            <a:endParaRPr lang="en" sz="1400" dirty="0"/>
          </a:p>
        </p:txBody>
      </p:sp>
      <p:sp>
        <p:nvSpPr>
          <p:cNvPr id="5" name="Google Shape;80;p17">
            <a:extLst>
              <a:ext uri="{FF2B5EF4-FFF2-40B4-BE49-F238E27FC236}">
                <a16:creationId xmlns:a16="http://schemas.microsoft.com/office/drawing/2014/main" id="{C7655977-E9D8-BE1A-3E34-D99EF476F056}"/>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6" name="Rectangle 5">
            <a:extLst>
              <a:ext uri="{FF2B5EF4-FFF2-40B4-BE49-F238E27FC236}">
                <a16:creationId xmlns:a16="http://schemas.microsoft.com/office/drawing/2014/main" id="{A875497A-06A9-EB2F-24B7-4C20CF5A6A1F}"/>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7" name="Rectangle 6">
            <a:extLst>
              <a:ext uri="{FF2B5EF4-FFF2-40B4-BE49-F238E27FC236}">
                <a16:creationId xmlns:a16="http://schemas.microsoft.com/office/drawing/2014/main" id="{A24E95A0-5FCC-21A5-88B3-06F127827875}"/>
              </a:ext>
            </a:extLst>
          </p:cNvPr>
          <p:cNvSpPr/>
          <p:nvPr/>
        </p:nvSpPr>
        <p:spPr>
          <a:xfrm>
            <a:off x="8643796" y="3830115"/>
            <a:ext cx="3527673"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8" name="Rectangle 7">
            <a:extLst>
              <a:ext uri="{FF2B5EF4-FFF2-40B4-BE49-F238E27FC236}">
                <a16:creationId xmlns:a16="http://schemas.microsoft.com/office/drawing/2014/main" id="{B87954D6-0DBE-7A9A-969C-B02E3B234B58}"/>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sp>
        <p:nvSpPr>
          <p:cNvPr id="9" name="Rectangle 8">
            <a:extLst>
              <a:ext uri="{FF2B5EF4-FFF2-40B4-BE49-F238E27FC236}">
                <a16:creationId xmlns:a16="http://schemas.microsoft.com/office/drawing/2014/main" id="{84A6A191-2904-E9A3-7236-90C87331C7A5}"/>
              </a:ext>
            </a:extLst>
          </p:cNvPr>
          <p:cNvSpPr/>
          <p:nvPr/>
        </p:nvSpPr>
        <p:spPr>
          <a:xfrm>
            <a:off x="4383729" y="3738217"/>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0" name="TextBox 9">
            <a:extLst>
              <a:ext uri="{FF2B5EF4-FFF2-40B4-BE49-F238E27FC236}">
                <a16:creationId xmlns:a16="http://schemas.microsoft.com/office/drawing/2014/main" id="{FCAFF3DB-CA65-EECA-F1DB-A43BD5F3B505}"/>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14" name="Picture 13" descr="A group of vegetables in a market&#10;&#10;Description automatically generated">
            <a:extLst>
              <a:ext uri="{FF2B5EF4-FFF2-40B4-BE49-F238E27FC236}">
                <a16:creationId xmlns:a16="http://schemas.microsoft.com/office/drawing/2014/main" id="{10020075-A7E0-C972-A52A-9641FB24D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157"/>
            <a:ext cx="4094649" cy="3070989"/>
          </a:xfrm>
          <a:prstGeom prst="rect">
            <a:avLst/>
          </a:prstGeom>
        </p:spPr>
      </p:pic>
      <p:pic>
        <p:nvPicPr>
          <p:cNvPr id="16" name="Picture 15" descr="A variety of vegetables in a market&#10;&#10;Description automatically generated">
            <a:extLst>
              <a:ext uri="{FF2B5EF4-FFF2-40B4-BE49-F238E27FC236}">
                <a16:creationId xmlns:a16="http://schemas.microsoft.com/office/drawing/2014/main" id="{06910CD8-029C-81FC-FB43-815CD4520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410" y="764765"/>
            <a:ext cx="3577589" cy="2683192"/>
          </a:xfrm>
          <a:prstGeom prst="rect">
            <a:avLst/>
          </a:prstGeom>
        </p:spPr>
      </p:pic>
      <p:pic>
        <p:nvPicPr>
          <p:cNvPr id="18" name="Picture 17" descr="A variety of vegetables in a market&#10;&#10;Description automatically generated">
            <a:extLst>
              <a:ext uri="{FF2B5EF4-FFF2-40B4-BE49-F238E27FC236}">
                <a16:creationId xmlns:a16="http://schemas.microsoft.com/office/drawing/2014/main" id="{E50D4871-6BD4-ECCF-02EC-3098F327A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872" y="810696"/>
            <a:ext cx="3577588" cy="2683191"/>
          </a:xfrm>
          <a:prstGeom prst="rect">
            <a:avLst/>
          </a:prstGeom>
        </p:spPr>
      </p:pic>
      <p:pic>
        <p:nvPicPr>
          <p:cNvPr id="20" name="Picture 19" descr="A close-up of vegetables&#10;&#10;Description automatically generated">
            <a:extLst>
              <a:ext uri="{FF2B5EF4-FFF2-40B4-BE49-F238E27FC236}">
                <a16:creationId xmlns:a16="http://schemas.microsoft.com/office/drawing/2014/main" id="{C5E6D1B0-CD44-A70B-235D-9207DDB6D5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9358" y="4196314"/>
            <a:ext cx="3527673" cy="2645755"/>
          </a:xfrm>
          <a:prstGeom prst="rect">
            <a:avLst/>
          </a:prstGeom>
        </p:spPr>
      </p:pic>
      <p:pic>
        <p:nvPicPr>
          <p:cNvPr id="22" name="Picture 21" descr="A close-up of vegetables&#10;&#10;Description automatically generated">
            <a:extLst>
              <a:ext uri="{FF2B5EF4-FFF2-40B4-BE49-F238E27FC236}">
                <a16:creationId xmlns:a16="http://schemas.microsoft.com/office/drawing/2014/main" id="{8D96B66F-2089-E90A-502A-648CF676D7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872" y="4106345"/>
            <a:ext cx="3622548" cy="2716911"/>
          </a:xfrm>
          <a:prstGeom prst="rect">
            <a:avLst/>
          </a:prstGeom>
        </p:spPr>
      </p:pic>
    </p:spTree>
    <p:extLst>
      <p:ext uri="{BB962C8B-B14F-4D97-AF65-F5344CB8AC3E}">
        <p14:creationId xmlns:p14="http://schemas.microsoft.com/office/powerpoint/2010/main" val="1450074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BCADA2-FED6-F62D-1917-5A30BDC9D67B}"/>
              </a:ext>
            </a:extLst>
          </p:cNvPr>
          <p:cNvSpPr>
            <a:spLocks noGrp="1"/>
          </p:cNvSpPr>
          <p:nvPr>
            <p:ph type="sldNum" idx="12"/>
          </p:nvPr>
        </p:nvSpPr>
        <p:spPr>
          <a:xfrm>
            <a:off x="11727716" y="6333200"/>
            <a:ext cx="464284" cy="524800"/>
          </a:xfrm>
        </p:spPr>
        <p:txBody>
          <a:bodyPr/>
          <a:lstStyle/>
          <a:p>
            <a:pPr algn="r"/>
            <a:fld id="{00000000-1234-1234-1234-123412341234}" type="slidenum">
              <a:rPr lang="en" sz="1400" smtClean="0"/>
              <a:pPr algn="r"/>
              <a:t>29</a:t>
            </a:fld>
            <a:endParaRPr lang="en" dirty="0"/>
          </a:p>
        </p:txBody>
      </p:sp>
      <p:pic>
        <p:nvPicPr>
          <p:cNvPr id="6" name="Picture 5">
            <a:extLst>
              <a:ext uri="{FF2B5EF4-FFF2-40B4-BE49-F238E27FC236}">
                <a16:creationId xmlns:a16="http://schemas.microsoft.com/office/drawing/2014/main" id="{931D0BF9-34AD-6955-4999-734A40B4C58D}"/>
              </a:ext>
            </a:extLst>
          </p:cNvPr>
          <p:cNvPicPr>
            <a:picLocks noChangeAspect="1"/>
          </p:cNvPicPr>
          <p:nvPr/>
        </p:nvPicPr>
        <p:blipFill>
          <a:blip r:embed="rId2"/>
          <a:stretch>
            <a:fillRect/>
          </a:stretch>
        </p:blipFill>
        <p:spPr>
          <a:xfrm>
            <a:off x="-1" y="582488"/>
            <a:ext cx="5772727" cy="6275512"/>
          </a:xfrm>
          <a:prstGeom prst="rect">
            <a:avLst/>
          </a:prstGeom>
        </p:spPr>
      </p:pic>
      <p:sp>
        <p:nvSpPr>
          <p:cNvPr id="7" name="Google Shape;80;p17">
            <a:extLst>
              <a:ext uri="{FF2B5EF4-FFF2-40B4-BE49-F238E27FC236}">
                <a16:creationId xmlns:a16="http://schemas.microsoft.com/office/drawing/2014/main" id="{9B1BB8EF-C9B5-8B4A-A5B3-74EBBDD22F79}"/>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8" name="Rectangle 7">
            <a:extLst>
              <a:ext uri="{FF2B5EF4-FFF2-40B4-BE49-F238E27FC236}">
                <a16:creationId xmlns:a16="http://schemas.microsoft.com/office/drawing/2014/main" id="{2831594C-A145-5F3F-805F-3E41CA66BB1F}"/>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3489484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p:nvPr/>
        </p:nvSpPr>
        <p:spPr>
          <a:xfrm>
            <a:off x="3056104" y="0"/>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B050"/>
                </a:solidFill>
              </a:rPr>
              <a:t>P1.1 Description of the problem to be solved –</a:t>
            </a:r>
            <a:r>
              <a:rPr lang="en" sz="2000" b="1" u="sng" dirty="0">
                <a:solidFill>
                  <a:srgbClr val="FF0000"/>
                </a:solidFill>
              </a:rPr>
              <a:t>part 1</a:t>
            </a:r>
            <a:endParaRPr sz="2000" b="1" u="sng" dirty="0">
              <a:solidFill>
                <a:srgbClr val="FF0000"/>
              </a:solidFill>
            </a:endParaRPr>
          </a:p>
        </p:txBody>
      </p:sp>
      <p:sp>
        <p:nvSpPr>
          <p:cNvPr id="3" name="Slide Number Placeholder 2">
            <a:extLst>
              <a:ext uri="{FF2B5EF4-FFF2-40B4-BE49-F238E27FC236}">
                <a16:creationId xmlns:a16="http://schemas.microsoft.com/office/drawing/2014/main" id="{A44086B0-128B-FCD7-1674-51DC98EDE4EC}"/>
              </a:ext>
            </a:extLst>
          </p:cNvPr>
          <p:cNvSpPr>
            <a:spLocks noGrp="1"/>
          </p:cNvSpPr>
          <p:nvPr>
            <p:ph type="sldNum" idx="12"/>
          </p:nvPr>
        </p:nvSpPr>
        <p:spPr>
          <a:xfrm>
            <a:off x="11827253" y="6333200"/>
            <a:ext cx="364747" cy="524800"/>
          </a:xfrm>
        </p:spPr>
        <p:txBody>
          <a:bodyPr/>
          <a:lstStyle/>
          <a:p>
            <a:pPr algn="r"/>
            <a:fld id="{00000000-1234-1234-1234-123412341234}" type="slidenum">
              <a:rPr lang="en" sz="1400" smtClean="0"/>
              <a:pPr algn="r"/>
              <a:t>3</a:t>
            </a:fld>
            <a:endParaRPr lang="en" sz="1400" dirty="0"/>
          </a:p>
        </p:txBody>
      </p:sp>
      <p:pic>
        <p:nvPicPr>
          <p:cNvPr id="10" name="Graphic 9" descr="Badge 1 outline">
            <a:extLst>
              <a:ext uri="{FF2B5EF4-FFF2-40B4-BE49-F238E27FC236}">
                <a16:creationId xmlns:a16="http://schemas.microsoft.com/office/drawing/2014/main" id="{6641BFF0-429F-D8E7-9720-A64157629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98" y="651200"/>
            <a:ext cx="914400" cy="914400"/>
          </a:xfrm>
          <a:prstGeom prst="rect">
            <a:avLst/>
          </a:prstGeom>
        </p:spPr>
      </p:pic>
      <p:sp>
        <p:nvSpPr>
          <p:cNvPr id="12" name="TextBox 11">
            <a:extLst>
              <a:ext uri="{FF2B5EF4-FFF2-40B4-BE49-F238E27FC236}">
                <a16:creationId xmlns:a16="http://schemas.microsoft.com/office/drawing/2014/main" id="{8D5C2656-D454-8837-9B98-1FD293251ECD}"/>
              </a:ext>
            </a:extLst>
          </p:cNvPr>
          <p:cNvSpPr txBox="1"/>
          <p:nvPr/>
        </p:nvSpPr>
        <p:spPr>
          <a:xfrm>
            <a:off x="1293778" y="4070164"/>
            <a:ext cx="9902756"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t>Many image processing techniques, such as edge detection, histogram equalization, and thresholding, are simpler to implement and perform more efficiently on grayscale images.</a:t>
            </a:r>
            <a:endParaRPr lang="en-US" dirty="0"/>
          </a:p>
        </p:txBody>
      </p:sp>
      <p:pic>
        <p:nvPicPr>
          <p:cNvPr id="14" name="Graphic 13" descr="Badge outline">
            <a:extLst>
              <a:ext uri="{FF2B5EF4-FFF2-40B4-BE49-F238E27FC236}">
                <a16:creationId xmlns:a16="http://schemas.microsoft.com/office/drawing/2014/main" id="{32E87286-3C35-76D3-C901-FB6FA9D215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555" y="2853303"/>
            <a:ext cx="914400" cy="914400"/>
          </a:xfrm>
          <a:prstGeom prst="rect">
            <a:avLst/>
          </a:prstGeom>
        </p:spPr>
      </p:pic>
      <p:pic>
        <p:nvPicPr>
          <p:cNvPr id="16" name="Graphic 15" descr="Badge 3 outline">
            <a:extLst>
              <a:ext uri="{FF2B5EF4-FFF2-40B4-BE49-F238E27FC236}">
                <a16:creationId xmlns:a16="http://schemas.microsoft.com/office/drawing/2014/main" id="{CD55D59B-2D43-53DC-71AD-C80EC3E911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554" y="3936129"/>
            <a:ext cx="914400" cy="914400"/>
          </a:xfrm>
          <a:prstGeom prst="rect">
            <a:avLst/>
          </a:prstGeom>
        </p:spPr>
      </p:pic>
      <p:pic>
        <p:nvPicPr>
          <p:cNvPr id="18" name="Graphic 17" descr="Badge 4 outline">
            <a:extLst>
              <a:ext uri="{FF2B5EF4-FFF2-40B4-BE49-F238E27FC236}">
                <a16:creationId xmlns:a16="http://schemas.microsoft.com/office/drawing/2014/main" id="{06C44685-0F42-C7B3-A231-F45927D29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554" y="4920701"/>
            <a:ext cx="914400" cy="914400"/>
          </a:xfrm>
          <a:prstGeom prst="rect">
            <a:avLst/>
          </a:prstGeom>
        </p:spPr>
      </p:pic>
      <p:sp>
        <p:nvSpPr>
          <p:cNvPr id="20" name="TextBox 19">
            <a:extLst>
              <a:ext uri="{FF2B5EF4-FFF2-40B4-BE49-F238E27FC236}">
                <a16:creationId xmlns:a16="http://schemas.microsoft.com/office/drawing/2014/main" id="{6A988836-7E20-3E01-265E-79C55E2969EC}"/>
              </a:ext>
            </a:extLst>
          </p:cNvPr>
          <p:cNvSpPr txBox="1"/>
          <p:nvPr/>
        </p:nvSpPr>
        <p:spPr>
          <a:xfrm>
            <a:off x="1293778" y="5054736"/>
            <a:ext cx="1000003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Combining photos taken in different weather conditions into one panoramic picture can make them look as if they were taken at the same time and under the same weather conditions.</a:t>
            </a:r>
          </a:p>
        </p:txBody>
      </p:sp>
      <p:sp>
        <p:nvSpPr>
          <p:cNvPr id="24" name="TextBox 23">
            <a:extLst>
              <a:ext uri="{FF2B5EF4-FFF2-40B4-BE49-F238E27FC236}">
                <a16:creationId xmlns:a16="http://schemas.microsoft.com/office/drawing/2014/main" id="{233182EF-DF90-AD60-9F01-0D27993BF8AE}"/>
              </a:ext>
            </a:extLst>
          </p:cNvPr>
          <p:cNvSpPr txBox="1"/>
          <p:nvPr/>
        </p:nvSpPr>
        <p:spPr>
          <a:xfrm>
            <a:off x="1293778" y="617242"/>
            <a:ext cx="99027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Grayscale images reduce the amount of data that needs to be processed, as they contain only intensity information compared to three channels (red, green, and blue) in color images.</a:t>
            </a:r>
          </a:p>
          <a:p>
            <a:r>
              <a:rPr lang="en-US" dirty="0"/>
              <a:t>This reduction in data simplifies algorithms and decreases computational load. [6]</a:t>
            </a:r>
          </a:p>
        </p:txBody>
      </p:sp>
      <p:sp>
        <p:nvSpPr>
          <p:cNvPr id="27" name="TextBox 26">
            <a:extLst>
              <a:ext uri="{FF2B5EF4-FFF2-40B4-BE49-F238E27FC236}">
                <a16:creationId xmlns:a16="http://schemas.microsoft.com/office/drawing/2014/main" id="{A712B17E-8726-6885-D830-55C4B6FB7F3D}"/>
              </a:ext>
            </a:extLst>
          </p:cNvPr>
          <p:cNvSpPr txBox="1"/>
          <p:nvPr/>
        </p:nvSpPr>
        <p:spPr>
          <a:xfrm>
            <a:off x="1293778" y="3012824"/>
            <a:ext cx="990275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Grayscale images require less storage space and memory compared to color images, making them more efficient for storage and processing. [6]</a:t>
            </a:r>
          </a:p>
        </p:txBody>
      </p:sp>
      <p:sp>
        <p:nvSpPr>
          <p:cNvPr id="29" name="TextBox 28">
            <a:extLst>
              <a:ext uri="{FF2B5EF4-FFF2-40B4-BE49-F238E27FC236}">
                <a16:creationId xmlns:a16="http://schemas.microsoft.com/office/drawing/2014/main" id="{F29179D7-0FAC-26D0-ACB0-18E993236731}"/>
              </a:ext>
            </a:extLst>
          </p:cNvPr>
          <p:cNvSpPr txBox="1"/>
          <p:nvPr/>
        </p:nvSpPr>
        <p:spPr>
          <a:xfrm>
            <a:off x="1293778" y="1982102"/>
            <a:ext cx="9902756"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Consequently - With fewer data points to process, operations on grayscale images are generally faster, which is crucial for real-time applications such as video processing.</a:t>
            </a:r>
            <a:endParaRPr lang="he-IL" dirty="0"/>
          </a:p>
        </p:txBody>
      </p:sp>
      <p:sp>
        <p:nvSpPr>
          <p:cNvPr id="30" name="Arrow: Up-Down 29">
            <a:extLst>
              <a:ext uri="{FF2B5EF4-FFF2-40B4-BE49-F238E27FC236}">
                <a16:creationId xmlns:a16="http://schemas.microsoft.com/office/drawing/2014/main" id="{D658F24B-2EAF-9FC5-74CF-BCC4615D2D49}"/>
              </a:ext>
            </a:extLst>
          </p:cNvPr>
          <p:cNvSpPr/>
          <p:nvPr/>
        </p:nvSpPr>
        <p:spPr>
          <a:xfrm>
            <a:off x="5988994" y="1563554"/>
            <a:ext cx="233465" cy="400716"/>
          </a:xfrm>
          <a:prstGeom prst="up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116437-1535-B93B-3051-C0CA8398DB80}"/>
              </a:ext>
            </a:extLst>
          </p:cNvPr>
          <p:cNvSpPr>
            <a:spLocks noGrp="1"/>
          </p:cNvSpPr>
          <p:nvPr>
            <p:ph type="sldNum" idx="12"/>
          </p:nvPr>
        </p:nvSpPr>
        <p:spPr/>
        <p:txBody>
          <a:bodyPr/>
          <a:lstStyle/>
          <a:p>
            <a:pPr algn="r"/>
            <a:fld id="{00000000-1234-1234-1234-123412341234}" type="slidenum">
              <a:rPr lang="en" smtClean="0"/>
              <a:pPr algn="r"/>
              <a:t>30</a:t>
            </a:fld>
            <a:endParaRPr lang="en"/>
          </a:p>
        </p:txBody>
      </p:sp>
      <p:pic>
        <p:nvPicPr>
          <p:cNvPr id="6" name="Picture 5">
            <a:extLst>
              <a:ext uri="{FF2B5EF4-FFF2-40B4-BE49-F238E27FC236}">
                <a16:creationId xmlns:a16="http://schemas.microsoft.com/office/drawing/2014/main" id="{8EA3B05B-BE50-731A-1399-26C7E1D03CF0}"/>
              </a:ext>
            </a:extLst>
          </p:cNvPr>
          <p:cNvPicPr>
            <a:picLocks noChangeAspect="1"/>
          </p:cNvPicPr>
          <p:nvPr/>
        </p:nvPicPr>
        <p:blipFill>
          <a:blip r:embed="rId2"/>
          <a:stretch>
            <a:fillRect/>
          </a:stretch>
        </p:blipFill>
        <p:spPr>
          <a:xfrm>
            <a:off x="-1" y="618071"/>
            <a:ext cx="5706129" cy="6239929"/>
          </a:xfrm>
          <a:prstGeom prst="rect">
            <a:avLst/>
          </a:prstGeom>
        </p:spPr>
      </p:pic>
      <p:sp>
        <p:nvSpPr>
          <p:cNvPr id="7" name="Google Shape;80;p17">
            <a:extLst>
              <a:ext uri="{FF2B5EF4-FFF2-40B4-BE49-F238E27FC236}">
                <a16:creationId xmlns:a16="http://schemas.microsoft.com/office/drawing/2014/main" id="{12657E4A-FECB-97E1-9D38-C54B745B2C4D}"/>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8" name="Rectangle 7">
            <a:extLst>
              <a:ext uri="{FF2B5EF4-FFF2-40B4-BE49-F238E27FC236}">
                <a16:creationId xmlns:a16="http://schemas.microsoft.com/office/drawing/2014/main" id="{521F5CAC-ADD4-7B19-B93B-2F404100B1A1}"/>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620328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31D3FC-4E03-0364-22F3-1BF0D948665B}"/>
              </a:ext>
            </a:extLst>
          </p:cNvPr>
          <p:cNvSpPr>
            <a:spLocks noGrp="1"/>
          </p:cNvSpPr>
          <p:nvPr>
            <p:ph type="sldNum" idx="12"/>
          </p:nvPr>
        </p:nvSpPr>
        <p:spPr>
          <a:xfrm>
            <a:off x="11727716" y="6333200"/>
            <a:ext cx="464284" cy="524800"/>
          </a:xfrm>
        </p:spPr>
        <p:txBody>
          <a:bodyPr/>
          <a:lstStyle/>
          <a:p>
            <a:pPr algn="r"/>
            <a:fld id="{00000000-1234-1234-1234-123412341234}" type="slidenum">
              <a:rPr lang="en" sz="1400" smtClean="0"/>
              <a:pPr algn="r"/>
              <a:t>31</a:t>
            </a:fld>
            <a:endParaRPr lang="en" dirty="0"/>
          </a:p>
        </p:txBody>
      </p:sp>
      <p:pic>
        <p:nvPicPr>
          <p:cNvPr id="6" name="Picture 5">
            <a:extLst>
              <a:ext uri="{FF2B5EF4-FFF2-40B4-BE49-F238E27FC236}">
                <a16:creationId xmlns:a16="http://schemas.microsoft.com/office/drawing/2014/main" id="{4E56DCC6-9896-7A01-B4CC-B84AAA9C3FFF}"/>
              </a:ext>
            </a:extLst>
          </p:cNvPr>
          <p:cNvPicPr>
            <a:picLocks noChangeAspect="1"/>
          </p:cNvPicPr>
          <p:nvPr/>
        </p:nvPicPr>
        <p:blipFill>
          <a:blip r:embed="rId2"/>
          <a:stretch>
            <a:fillRect/>
          </a:stretch>
        </p:blipFill>
        <p:spPr>
          <a:xfrm>
            <a:off x="1" y="530838"/>
            <a:ext cx="5828144" cy="6327161"/>
          </a:xfrm>
          <a:prstGeom prst="rect">
            <a:avLst/>
          </a:prstGeom>
        </p:spPr>
      </p:pic>
      <p:sp>
        <p:nvSpPr>
          <p:cNvPr id="7" name="Google Shape;80;p17">
            <a:extLst>
              <a:ext uri="{FF2B5EF4-FFF2-40B4-BE49-F238E27FC236}">
                <a16:creationId xmlns:a16="http://schemas.microsoft.com/office/drawing/2014/main" id="{F910C2DC-B687-4E61-6418-62D0F7FD7881}"/>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8" name="Rectangle 7">
            <a:extLst>
              <a:ext uri="{FF2B5EF4-FFF2-40B4-BE49-F238E27FC236}">
                <a16:creationId xmlns:a16="http://schemas.microsoft.com/office/drawing/2014/main" id="{FD874CAD-5CAC-A368-B9EE-FF6C89C4E616}"/>
              </a:ext>
            </a:extLst>
          </p:cNvPr>
          <p:cNvSpPr/>
          <p:nvPr/>
        </p:nvSpPr>
        <p:spPr>
          <a:xfrm>
            <a:off x="5838704" y="530838"/>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Tree>
    <p:extLst>
      <p:ext uri="{BB962C8B-B14F-4D97-AF65-F5344CB8AC3E}">
        <p14:creationId xmlns:p14="http://schemas.microsoft.com/office/powerpoint/2010/main" val="610788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3F6A28-5C0E-97D5-9841-6387DFD43AEB}"/>
              </a:ext>
            </a:extLst>
          </p:cNvPr>
          <p:cNvSpPr>
            <a:spLocks noGrp="1"/>
          </p:cNvSpPr>
          <p:nvPr>
            <p:ph type="sldNum" idx="12"/>
          </p:nvPr>
        </p:nvSpPr>
        <p:spPr>
          <a:xfrm>
            <a:off x="11764662" y="6507141"/>
            <a:ext cx="427338" cy="350859"/>
          </a:xfrm>
        </p:spPr>
        <p:txBody>
          <a:bodyPr/>
          <a:lstStyle/>
          <a:p>
            <a:pPr algn="r"/>
            <a:fld id="{00000000-1234-1234-1234-123412341234}" type="slidenum">
              <a:rPr lang="en" sz="1400" smtClean="0"/>
              <a:pPr algn="r"/>
              <a:t>32</a:t>
            </a:fld>
            <a:endParaRPr lang="en" sz="1400"/>
          </a:p>
        </p:txBody>
      </p:sp>
      <p:sp>
        <p:nvSpPr>
          <p:cNvPr id="5" name="Google Shape;80;p17">
            <a:extLst>
              <a:ext uri="{FF2B5EF4-FFF2-40B4-BE49-F238E27FC236}">
                <a16:creationId xmlns:a16="http://schemas.microsoft.com/office/drawing/2014/main" id="{91E4678D-0ADF-A7AB-DEE3-B06B860119D4}"/>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pic>
        <p:nvPicPr>
          <p:cNvPr id="7" name="Picture 6">
            <a:extLst>
              <a:ext uri="{FF2B5EF4-FFF2-40B4-BE49-F238E27FC236}">
                <a16:creationId xmlns:a16="http://schemas.microsoft.com/office/drawing/2014/main" id="{8ED224DB-1C95-E9D9-C9FF-1150D97B9F45}"/>
              </a:ext>
            </a:extLst>
          </p:cNvPr>
          <p:cNvPicPr>
            <a:picLocks noChangeAspect="1"/>
          </p:cNvPicPr>
          <p:nvPr/>
        </p:nvPicPr>
        <p:blipFill>
          <a:blip r:embed="rId2"/>
          <a:stretch>
            <a:fillRect/>
          </a:stretch>
        </p:blipFill>
        <p:spPr>
          <a:xfrm>
            <a:off x="1" y="534849"/>
            <a:ext cx="5754254" cy="6323151"/>
          </a:xfrm>
          <a:prstGeom prst="rect">
            <a:avLst/>
          </a:prstGeom>
        </p:spPr>
      </p:pic>
      <p:sp>
        <p:nvSpPr>
          <p:cNvPr id="8" name="Rectangle 7">
            <a:extLst>
              <a:ext uri="{FF2B5EF4-FFF2-40B4-BE49-F238E27FC236}">
                <a16:creationId xmlns:a16="http://schemas.microsoft.com/office/drawing/2014/main" id="{46E24FD5-6557-01B5-81B1-BB64BDFA5508}"/>
              </a:ext>
            </a:extLst>
          </p:cNvPr>
          <p:cNvSpPr/>
          <p:nvPr/>
        </p:nvSpPr>
        <p:spPr>
          <a:xfrm>
            <a:off x="5754255" y="553746"/>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Tree>
    <p:extLst>
      <p:ext uri="{BB962C8B-B14F-4D97-AF65-F5344CB8AC3E}">
        <p14:creationId xmlns:p14="http://schemas.microsoft.com/office/powerpoint/2010/main" val="2312749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0D4790-F447-25FD-33EE-60C76E20572D}"/>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33</a:t>
            </a:fld>
            <a:endParaRPr lang="en" sz="1400"/>
          </a:p>
        </p:txBody>
      </p:sp>
      <p:sp>
        <p:nvSpPr>
          <p:cNvPr id="5" name="Google Shape;80;p17">
            <a:extLst>
              <a:ext uri="{FF2B5EF4-FFF2-40B4-BE49-F238E27FC236}">
                <a16:creationId xmlns:a16="http://schemas.microsoft.com/office/drawing/2014/main" id="{7498C6F8-A4B3-D1D0-57ED-677237E7C1FE}"/>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pic>
        <p:nvPicPr>
          <p:cNvPr id="7" name="Picture 6">
            <a:extLst>
              <a:ext uri="{FF2B5EF4-FFF2-40B4-BE49-F238E27FC236}">
                <a16:creationId xmlns:a16="http://schemas.microsoft.com/office/drawing/2014/main" id="{1FCAFE2E-8F3D-E963-3E24-744EC22507BF}"/>
              </a:ext>
            </a:extLst>
          </p:cNvPr>
          <p:cNvPicPr>
            <a:picLocks noChangeAspect="1"/>
          </p:cNvPicPr>
          <p:nvPr/>
        </p:nvPicPr>
        <p:blipFill>
          <a:blip r:embed="rId2"/>
          <a:stretch>
            <a:fillRect/>
          </a:stretch>
        </p:blipFill>
        <p:spPr>
          <a:xfrm>
            <a:off x="0" y="681988"/>
            <a:ext cx="5637778" cy="6176012"/>
          </a:xfrm>
          <a:prstGeom prst="rect">
            <a:avLst/>
          </a:prstGeom>
        </p:spPr>
      </p:pic>
      <p:sp>
        <p:nvSpPr>
          <p:cNvPr id="8" name="Rectangle 7">
            <a:extLst>
              <a:ext uri="{FF2B5EF4-FFF2-40B4-BE49-F238E27FC236}">
                <a16:creationId xmlns:a16="http://schemas.microsoft.com/office/drawing/2014/main" id="{F12ACAE1-9A3C-B962-854E-3F837FA6EC8D}"/>
              </a:ext>
            </a:extLst>
          </p:cNvPr>
          <p:cNvSpPr/>
          <p:nvPr/>
        </p:nvSpPr>
        <p:spPr>
          <a:xfrm>
            <a:off x="5698836" y="600588"/>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3887676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165B85-9949-8B38-9A98-7E7B128D27F3}"/>
              </a:ext>
            </a:extLst>
          </p:cNvPr>
          <p:cNvSpPr>
            <a:spLocks noGrp="1"/>
          </p:cNvSpPr>
          <p:nvPr>
            <p:ph type="sldNum" idx="12"/>
          </p:nvPr>
        </p:nvSpPr>
        <p:spPr>
          <a:xfrm>
            <a:off x="11787267" y="-13950"/>
            <a:ext cx="384202" cy="315142"/>
          </a:xfrm>
        </p:spPr>
        <p:txBody>
          <a:bodyPr/>
          <a:lstStyle/>
          <a:p>
            <a:pPr algn="r"/>
            <a:fld id="{00000000-1234-1234-1234-123412341234}" type="slidenum">
              <a:rPr lang="en" sz="1400" smtClean="0"/>
              <a:pPr algn="r"/>
              <a:t>34</a:t>
            </a:fld>
            <a:endParaRPr lang="en" sz="1400"/>
          </a:p>
        </p:txBody>
      </p:sp>
      <p:sp>
        <p:nvSpPr>
          <p:cNvPr id="5" name="Google Shape;80;p17">
            <a:extLst>
              <a:ext uri="{FF2B5EF4-FFF2-40B4-BE49-F238E27FC236}">
                <a16:creationId xmlns:a16="http://schemas.microsoft.com/office/drawing/2014/main" id="{C9AFE0C2-FACE-00D4-3416-A1A01DD5D7EB}"/>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6" name="Rectangle 5">
            <a:extLst>
              <a:ext uri="{FF2B5EF4-FFF2-40B4-BE49-F238E27FC236}">
                <a16:creationId xmlns:a16="http://schemas.microsoft.com/office/drawing/2014/main" id="{E05823BF-8F93-0086-07ED-7F814FEB08AB}"/>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7" name="Rectangle 6">
            <a:extLst>
              <a:ext uri="{FF2B5EF4-FFF2-40B4-BE49-F238E27FC236}">
                <a16:creationId xmlns:a16="http://schemas.microsoft.com/office/drawing/2014/main" id="{6DB09AF7-0559-9C2E-03AA-EC1C5713F26F}"/>
              </a:ext>
            </a:extLst>
          </p:cNvPr>
          <p:cNvSpPr/>
          <p:nvPr/>
        </p:nvSpPr>
        <p:spPr>
          <a:xfrm>
            <a:off x="8643796" y="3830115"/>
            <a:ext cx="3527673"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8" name="Rectangle 7">
            <a:extLst>
              <a:ext uri="{FF2B5EF4-FFF2-40B4-BE49-F238E27FC236}">
                <a16:creationId xmlns:a16="http://schemas.microsoft.com/office/drawing/2014/main" id="{380EE45E-5B4A-428F-2B45-296E465E93BB}"/>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sp>
        <p:nvSpPr>
          <p:cNvPr id="9" name="Rectangle 8">
            <a:extLst>
              <a:ext uri="{FF2B5EF4-FFF2-40B4-BE49-F238E27FC236}">
                <a16:creationId xmlns:a16="http://schemas.microsoft.com/office/drawing/2014/main" id="{CC9413BF-6E61-6900-402B-737EA8756DA4}"/>
              </a:ext>
            </a:extLst>
          </p:cNvPr>
          <p:cNvSpPr/>
          <p:nvPr/>
        </p:nvSpPr>
        <p:spPr>
          <a:xfrm>
            <a:off x="4383729" y="3854871"/>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0" name="TextBox 9">
            <a:extLst>
              <a:ext uri="{FF2B5EF4-FFF2-40B4-BE49-F238E27FC236}">
                <a16:creationId xmlns:a16="http://schemas.microsoft.com/office/drawing/2014/main" id="{56A62A13-42EF-FD35-EB86-20A993850854}"/>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12" name="Picture 11" descr="A group of balloons in different colors&#10;&#10;Description automatically generated">
            <a:extLst>
              <a:ext uri="{FF2B5EF4-FFF2-40B4-BE49-F238E27FC236}">
                <a16:creationId xmlns:a16="http://schemas.microsoft.com/office/drawing/2014/main" id="{F2ACCD64-C669-3CBD-F0CE-4CCA95080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 y="1452503"/>
            <a:ext cx="4045086" cy="3033814"/>
          </a:xfrm>
          <a:prstGeom prst="rect">
            <a:avLst/>
          </a:prstGeom>
        </p:spPr>
      </p:pic>
      <p:pic>
        <p:nvPicPr>
          <p:cNvPr id="14" name="Picture 13" descr="A group of balloons in black and white&#10;&#10;Description automatically generated">
            <a:extLst>
              <a:ext uri="{FF2B5EF4-FFF2-40B4-BE49-F238E27FC236}">
                <a16:creationId xmlns:a16="http://schemas.microsoft.com/office/drawing/2014/main" id="{03008142-B6AF-5ECD-1973-021BBCD68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4" y="744903"/>
            <a:ext cx="3578796" cy="2684097"/>
          </a:xfrm>
          <a:prstGeom prst="rect">
            <a:avLst/>
          </a:prstGeom>
        </p:spPr>
      </p:pic>
      <p:pic>
        <p:nvPicPr>
          <p:cNvPr id="16" name="Picture 15" descr="A group of balloons in black and white&#10;&#10;Description automatically generated">
            <a:extLst>
              <a:ext uri="{FF2B5EF4-FFF2-40B4-BE49-F238E27FC236}">
                <a16:creationId xmlns:a16="http://schemas.microsoft.com/office/drawing/2014/main" id="{19ED7549-CFDD-7BC3-6BE2-36D6B4227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872" y="796298"/>
            <a:ext cx="3638456" cy="2728842"/>
          </a:xfrm>
          <a:prstGeom prst="rect">
            <a:avLst/>
          </a:prstGeom>
        </p:spPr>
      </p:pic>
      <p:pic>
        <p:nvPicPr>
          <p:cNvPr id="18" name="Picture 17" descr="A group of balloons in black and white&#10;&#10;Description automatically generated">
            <a:extLst>
              <a:ext uri="{FF2B5EF4-FFF2-40B4-BE49-F238E27FC236}">
                <a16:creationId xmlns:a16="http://schemas.microsoft.com/office/drawing/2014/main" id="{89B053CE-AFD3-1214-4C1B-74207A70D8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0595" y="4203515"/>
            <a:ext cx="3510874" cy="2633156"/>
          </a:xfrm>
          <a:prstGeom prst="rect">
            <a:avLst/>
          </a:prstGeom>
        </p:spPr>
      </p:pic>
      <p:pic>
        <p:nvPicPr>
          <p:cNvPr id="20" name="Picture 19" descr="A black and white balloons&#10;&#10;Description automatically generated">
            <a:extLst>
              <a:ext uri="{FF2B5EF4-FFF2-40B4-BE49-F238E27FC236}">
                <a16:creationId xmlns:a16="http://schemas.microsoft.com/office/drawing/2014/main" id="{B973FED7-3579-F44D-1AC4-053C1B40A6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591" y="4203515"/>
            <a:ext cx="3510873" cy="2633155"/>
          </a:xfrm>
          <a:prstGeom prst="rect">
            <a:avLst/>
          </a:prstGeom>
        </p:spPr>
      </p:pic>
    </p:spTree>
    <p:extLst>
      <p:ext uri="{BB962C8B-B14F-4D97-AF65-F5344CB8AC3E}">
        <p14:creationId xmlns:p14="http://schemas.microsoft.com/office/powerpoint/2010/main" val="975944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0E4507-903A-97D8-3284-BB9B36064907}"/>
              </a:ext>
            </a:extLst>
          </p:cNvPr>
          <p:cNvSpPr>
            <a:spLocks noGrp="1"/>
          </p:cNvSpPr>
          <p:nvPr>
            <p:ph type="sldNum" idx="12"/>
          </p:nvPr>
        </p:nvSpPr>
        <p:spPr>
          <a:xfrm>
            <a:off x="11827254" y="0"/>
            <a:ext cx="364746" cy="368003"/>
          </a:xfrm>
        </p:spPr>
        <p:txBody>
          <a:bodyPr/>
          <a:lstStyle/>
          <a:p>
            <a:pPr algn="r"/>
            <a:fld id="{00000000-1234-1234-1234-123412341234}" type="slidenum">
              <a:rPr lang="en" smtClean="0"/>
              <a:pPr algn="r"/>
              <a:t>35</a:t>
            </a:fld>
            <a:endParaRPr lang="en"/>
          </a:p>
        </p:txBody>
      </p:sp>
      <p:sp>
        <p:nvSpPr>
          <p:cNvPr id="5" name="Google Shape;80;p17">
            <a:extLst>
              <a:ext uri="{FF2B5EF4-FFF2-40B4-BE49-F238E27FC236}">
                <a16:creationId xmlns:a16="http://schemas.microsoft.com/office/drawing/2014/main" id="{4ACECFDC-C774-B9BF-542D-46374D055DFB}"/>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6" name="Rectangle 5">
            <a:extLst>
              <a:ext uri="{FF2B5EF4-FFF2-40B4-BE49-F238E27FC236}">
                <a16:creationId xmlns:a16="http://schemas.microsoft.com/office/drawing/2014/main" id="{D28F7DC2-CAAC-C0D1-9D3C-330F2C865106}"/>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7" name="Rectangle 6">
            <a:extLst>
              <a:ext uri="{FF2B5EF4-FFF2-40B4-BE49-F238E27FC236}">
                <a16:creationId xmlns:a16="http://schemas.microsoft.com/office/drawing/2014/main" id="{FEA27AA8-2226-85D8-A62C-E41018D23D15}"/>
              </a:ext>
            </a:extLst>
          </p:cNvPr>
          <p:cNvSpPr/>
          <p:nvPr/>
        </p:nvSpPr>
        <p:spPr>
          <a:xfrm>
            <a:off x="8643796" y="3830115"/>
            <a:ext cx="3527673"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8" name="Rectangle 7">
            <a:extLst>
              <a:ext uri="{FF2B5EF4-FFF2-40B4-BE49-F238E27FC236}">
                <a16:creationId xmlns:a16="http://schemas.microsoft.com/office/drawing/2014/main" id="{33DFDCB3-1B5C-7ED7-71E3-23939309E0A1}"/>
              </a:ext>
            </a:extLst>
          </p:cNvPr>
          <p:cNvSpPr/>
          <p:nvPr/>
        </p:nvSpPr>
        <p:spPr>
          <a:xfrm>
            <a:off x="4363172" y="3790897"/>
            <a:ext cx="3564871"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9" name="TextBox 8">
            <a:extLst>
              <a:ext uri="{FF2B5EF4-FFF2-40B4-BE49-F238E27FC236}">
                <a16:creationId xmlns:a16="http://schemas.microsoft.com/office/drawing/2014/main" id="{8C221265-1D6A-8F0B-96B9-C5EB0F63827D}"/>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11" name="Picture 10" descr="A rainbow colored paper&#10;&#10;Description automatically generated">
            <a:extLst>
              <a:ext uri="{FF2B5EF4-FFF2-40B4-BE49-F238E27FC236}">
                <a16:creationId xmlns:a16="http://schemas.microsoft.com/office/drawing/2014/main" id="{FEFF6286-F40D-F25C-7165-915AAF57C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 y="1245140"/>
            <a:ext cx="4249367" cy="3187025"/>
          </a:xfrm>
          <a:prstGeom prst="rect">
            <a:avLst/>
          </a:prstGeom>
        </p:spPr>
      </p:pic>
      <p:sp>
        <p:nvSpPr>
          <p:cNvPr id="14" name="Rectangle 13">
            <a:extLst>
              <a:ext uri="{FF2B5EF4-FFF2-40B4-BE49-F238E27FC236}">
                <a16:creationId xmlns:a16="http://schemas.microsoft.com/office/drawing/2014/main" id="{0DF65BD7-F121-9983-FA19-124B95A38936}"/>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pic>
        <p:nvPicPr>
          <p:cNvPr id="16" name="Picture 15" descr="A close-up of a black and white background&#10;&#10;Description automatically generated">
            <a:extLst>
              <a:ext uri="{FF2B5EF4-FFF2-40B4-BE49-F238E27FC236}">
                <a16:creationId xmlns:a16="http://schemas.microsoft.com/office/drawing/2014/main" id="{CF09F853-4A86-2382-C90F-407410A02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7285" y="4179932"/>
            <a:ext cx="3570758" cy="2678068"/>
          </a:xfrm>
          <a:prstGeom prst="rect">
            <a:avLst/>
          </a:prstGeom>
        </p:spPr>
      </p:pic>
      <p:pic>
        <p:nvPicPr>
          <p:cNvPr id="18" name="Picture 17" descr="A close-up of a black and white photo of a person&#10;&#10;Description automatically generated">
            <a:extLst>
              <a:ext uri="{FF2B5EF4-FFF2-40B4-BE49-F238E27FC236}">
                <a16:creationId xmlns:a16="http://schemas.microsoft.com/office/drawing/2014/main" id="{698D882A-BC98-9134-D7D4-A9FC0CA10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9361" y="4249930"/>
            <a:ext cx="3477427" cy="2608070"/>
          </a:xfrm>
          <a:prstGeom prst="rect">
            <a:avLst/>
          </a:prstGeom>
        </p:spPr>
      </p:pic>
      <p:pic>
        <p:nvPicPr>
          <p:cNvPr id="20" name="Picture 19" descr="A close-up of a black and white image&#10;&#10;Description automatically generated">
            <a:extLst>
              <a:ext uri="{FF2B5EF4-FFF2-40B4-BE49-F238E27FC236}">
                <a16:creationId xmlns:a16="http://schemas.microsoft.com/office/drawing/2014/main" id="{51D873F0-90E8-C401-8742-EE2B6BD24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0350" y="777570"/>
            <a:ext cx="3578796" cy="2684097"/>
          </a:xfrm>
          <a:prstGeom prst="rect">
            <a:avLst/>
          </a:prstGeom>
        </p:spPr>
      </p:pic>
      <p:pic>
        <p:nvPicPr>
          <p:cNvPr id="22" name="Picture 21" descr="A close-up of a black and white image&#10;&#10;Description automatically generated">
            <a:extLst>
              <a:ext uri="{FF2B5EF4-FFF2-40B4-BE49-F238E27FC236}">
                <a16:creationId xmlns:a16="http://schemas.microsoft.com/office/drawing/2014/main" id="{5EE31FB4-C874-7409-7ED1-A5FFFDC98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3204" y="810447"/>
            <a:ext cx="3578796" cy="2684097"/>
          </a:xfrm>
          <a:prstGeom prst="rect">
            <a:avLst/>
          </a:prstGeom>
        </p:spPr>
      </p:pic>
    </p:spTree>
    <p:extLst>
      <p:ext uri="{BB962C8B-B14F-4D97-AF65-F5344CB8AC3E}">
        <p14:creationId xmlns:p14="http://schemas.microsoft.com/office/powerpoint/2010/main" val="3271690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1EFB61-919B-DC8F-0FFA-6DF28D6ED910}"/>
              </a:ext>
            </a:extLst>
          </p:cNvPr>
          <p:cNvSpPr>
            <a:spLocks noGrp="1"/>
          </p:cNvSpPr>
          <p:nvPr>
            <p:ph type="sldNum" idx="12"/>
          </p:nvPr>
        </p:nvSpPr>
        <p:spPr/>
        <p:txBody>
          <a:bodyPr/>
          <a:lstStyle/>
          <a:p>
            <a:pPr algn="r"/>
            <a:fld id="{00000000-1234-1234-1234-123412341234}" type="slidenum">
              <a:rPr lang="en" smtClean="0"/>
              <a:pPr algn="r"/>
              <a:t>36</a:t>
            </a:fld>
            <a:endParaRPr lang="en"/>
          </a:p>
        </p:txBody>
      </p:sp>
      <p:sp>
        <p:nvSpPr>
          <p:cNvPr id="6" name="Google Shape;80;p17">
            <a:extLst>
              <a:ext uri="{FF2B5EF4-FFF2-40B4-BE49-F238E27FC236}">
                <a16:creationId xmlns:a16="http://schemas.microsoft.com/office/drawing/2014/main" id="{BAE45C73-AC4D-7130-21CC-E6D043D2E39C}"/>
              </a:ext>
            </a:extLst>
          </p:cNvPr>
          <p:cNvSpPr txBox="1"/>
          <p:nvPr/>
        </p:nvSpPr>
        <p:spPr>
          <a:xfrm>
            <a:off x="1160293" y="-9097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5 </a:t>
            </a:r>
            <a:endParaRPr dirty="0">
              <a:solidFill>
                <a:srgbClr val="FF0000"/>
              </a:solidFill>
            </a:endParaRPr>
          </a:p>
        </p:txBody>
      </p:sp>
    </p:spTree>
    <p:extLst>
      <p:ext uri="{BB962C8B-B14F-4D97-AF65-F5344CB8AC3E}">
        <p14:creationId xmlns:p14="http://schemas.microsoft.com/office/powerpoint/2010/main" val="127230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446050-2EF5-3273-EC50-66AAC9C1BEFC}"/>
              </a:ext>
            </a:extLst>
          </p:cNvPr>
          <p:cNvSpPr>
            <a:spLocks noGrp="1"/>
          </p:cNvSpPr>
          <p:nvPr>
            <p:ph type="sldNum" idx="12"/>
          </p:nvPr>
        </p:nvSpPr>
        <p:spPr/>
        <p:txBody>
          <a:bodyPr/>
          <a:lstStyle/>
          <a:p>
            <a:pPr algn="r"/>
            <a:fld id="{00000000-1234-1234-1234-123412341234}" type="slidenum">
              <a:rPr lang="en" smtClean="0"/>
              <a:pPr algn="r"/>
              <a:t>37</a:t>
            </a:fld>
            <a:endParaRPr lang="en"/>
          </a:p>
        </p:txBody>
      </p:sp>
      <p:sp>
        <p:nvSpPr>
          <p:cNvPr id="6" name="Google Shape;80;p17">
            <a:extLst>
              <a:ext uri="{FF2B5EF4-FFF2-40B4-BE49-F238E27FC236}">
                <a16:creationId xmlns:a16="http://schemas.microsoft.com/office/drawing/2014/main" id="{0CDA2FF5-D05A-6C53-E165-E682EAF34B54}"/>
              </a:ext>
            </a:extLst>
          </p:cNvPr>
          <p:cNvSpPr txBox="1"/>
          <p:nvPr/>
        </p:nvSpPr>
        <p:spPr>
          <a:xfrm>
            <a:off x="1318457"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6 </a:t>
            </a:r>
            <a:endParaRPr dirty="0">
              <a:solidFill>
                <a:srgbClr val="FF0000"/>
              </a:solidFill>
            </a:endParaRPr>
          </a:p>
        </p:txBody>
      </p:sp>
    </p:spTree>
    <p:extLst>
      <p:ext uri="{BB962C8B-B14F-4D97-AF65-F5344CB8AC3E}">
        <p14:creationId xmlns:p14="http://schemas.microsoft.com/office/powerpoint/2010/main" val="293950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73698-C447-6042-692D-4B6BE917DE27}"/>
              </a:ext>
            </a:extLst>
          </p:cNvPr>
          <p:cNvSpPr>
            <a:spLocks noGrp="1"/>
          </p:cNvSpPr>
          <p:nvPr>
            <p:ph type="sldNum" idx="12"/>
          </p:nvPr>
        </p:nvSpPr>
        <p:spPr/>
        <p:txBody>
          <a:bodyPr/>
          <a:lstStyle/>
          <a:p>
            <a:pPr algn="r"/>
            <a:fld id="{00000000-1234-1234-1234-123412341234}" type="slidenum">
              <a:rPr lang="en" smtClean="0"/>
              <a:pPr algn="r"/>
              <a:t>38</a:t>
            </a:fld>
            <a:endParaRPr lang="en"/>
          </a:p>
        </p:txBody>
      </p:sp>
      <p:sp>
        <p:nvSpPr>
          <p:cNvPr id="6" name="Google Shape;80;p17">
            <a:extLst>
              <a:ext uri="{FF2B5EF4-FFF2-40B4-BE49-F238E27FC236}">
                <a16:creationId xmlns:a16="http://schemas.microsoft.com/office/drawing/2014/main" id="{27FE29BE-A9EB-F613-47EC-8F8707AA8A43}"/>
              </a:ext>
            </a:extLst>
          </p:cNvPr>
          <p:cNvSpPr txBox="1"/>
          <p:nvPr/>
        </p:nvSpPr>
        <p:spPr>
          <a:xfrm>
            <a:off x="1328185" y="-3206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7</a:t>
            </a:r>
            <a:endParaRPr dirty="0">
              <a:solidFill>
                <a:srgbClr val="FF0000"/>
              </a:solidFill>
            </a:endParaRPr>
          </a:p>
        </p:txBody>
      </p:sp>
    </p:spTree>
    <p:extLst>
      <p:ext uri="{BB962C8B-B14F-4D97-AF65-F5344CB8AC3E}">
        <p14:creationId xmlns:p14="http://schemas.microsoft.com/office/powerpoint/2010/main" val="3290648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9DA66-438E-A90D-449D-D3027488015C}"/>
              </a:ext>
            </a:extLst>
          </p:cNvPr>
          <p:cNvSpPr>
            <a:spLocks noGrp="1"/>
          </p:cNvSpPr>
          <p:nvPr>
            <p:ph type="sldNum" idx="12"/>
          </p:nvPr>
        </p:nvSpPr>
        <p:spPr>
          <a:xfrm>
            <a:off x="11646404" y="0"/>
            <a:ext cx="513840" cy="369332"/>
          </a:xfrm>
        </p:spPr>
        <p:txBody>
          <a:bodyPr/>
          <a:lstStyle/>
          <a:p>
            <a:pPr algn="r"/>
            <a:fld id="{00000000-1234-1234-1234-123412341234}" type="slidenum">
              <a:rPr lang="en" sz="1400" smtClean="0"/>
              <a:pPr algn="r"/>
              <a:t>39</a:t>
            </a:fld>
            <a:endParaRPr lang="en" sz="1400" dirty="0"/>
          </a:p>
        </p:txBody>
      </p:sp>
      <p:sp>
        <p:nvSpPr>
          <p:cNvPr id="6" name="TextBox 5">
            <a:extLst>
              <a:ext uri="{FF2B5EF4-FFF2-40B4-BE49-F238E27FC236}">
                <a16:creationId xmlns:a16="http://schemas.microsoft.com/office/drawing/2014/main" id="{3C86E319-785B-2CED-E335-94364EEA029E}"/>
              </a:ext>
            </a:extLst>
          </p:cNvPr>
          <p:cNvSpPr txBox="1"/>
          <p:nvPr/>
        </p:nvSpPr>
        <p:spPr>
          <a:xfrm>
            <a:off x="15748" y="1238123"/>
            <a:ext cx="596305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https://do-marlay-ka-moonh.medium.com/converting-color-images-to-grayscale-ab0120ea2c1e</a:t>
            </a:r>
          </a:p>
        </p:txBody>
      </p:sp>
      <p:sp>
        <p:nvSpPr>
          <p:cNvPr id="8" name="TextBox 7">
            <a:extLst>
              <a:ext uri="{FF2B5EF4-FFF2-40B4-BE49-F238E27FC236}">
                <a16:creationId xmlns:a16="http://schemas.microsoft.com/office/drawing/2014/main" id="{C27524D3-D45E-953C-4087-098816B5DC20}"/>
              </a:ext>
            </a:extLst>
          </p:cNvPr>
          <p:cNvSpPr txBox="1"/>
          <p:nvPr/>
        </p:nvSpPr>
        <p:spPr>
          <a:xfrm>
            <a:off x="6964538" y="1223442"/>
            <a:ext cx="392511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[2] Converting Color Images to Grayscale - Sep 25, 2017 – In medium</a:t>
            </a:r>
          </a:p>
        </p:txBody>
      </p:sp>
      <p:sp>
        <p:nvSpPr>
          <p:cNvPr id="9" name="Arrow: Left-Right 8">
            <a:extLst>
              <a:ext uri="{FF2B5EF4-FFF2-40B4-BE49-F238E27FC236}">
                <a16:creationId xmlns:a16="http://schemas.microsoft.com/office/drawing/2014/main" id="{40F94F4A-B48E-A99C-48CA-D19A26D2B3B0}"/>
              </a:ext>
            </a:extLst>
          </p:cNvPr>
          <p:cNvSpPr/>
          <p:nvPr/>
        </p:nvSpPr>
        <p:spPr>
          <a:xfrm>
            <a:off x="6096000" y="1371599"/>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TextBox 21">
            <a:extLst>
              <a:ext uri="{FF2B5EF4-FFF2-40B4-BE49-F238E27FC236}">
                <a16:creationId xmlns:a16="http://schemas.microsoft.com/office/drawing/2014/main" id="{BDF578D0-F7DD-6EF9-2365-0308F807AAA5}"/>
              </a:ext>
            </a:extLst>
          </p:cNvPr>
          <p:cNvSpPr txBox="1"/>
          <p:nvPr/>
        </p:nvSpPr>
        <p:spPr>
          <a:xfrm>
            <a:off x="-12036" y="2144931"/>
            <a:ext cx="616247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https://fiveko.com/convert-rgb-to-grayscale-algorithms/</a:t>
            </a:r>
          </a:p>
        </p:txBody>
      </p:sp>
      <p:sp>
        <p:nvSpPr>
          <p:cNvPr id="23" name="Arrow: Left-Right 22">
            <a:extLst>
              <a:ext uri="{FF2B5EF4-FFF2-40B4-BE49-F238E27FC236}">
                <a16:creationId xmlns:a16="http://schemas.microsoft.com/office/drawing/2014/main" id="{89221112-4330-CACC-2E44-EBFA98407BFC}"/>
              </a:ext>
            </a:extLst>
          </p:cNvPr>
          <p:cNvSpPr/>
          <p:nvPr/>
        </p:nvSpPr>
        <p:spPr>
          <a:xfrm>
            <a:off x="6272718" y="2098153"/>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TextBox 26">
            <a:extLst>
              <a:ext uri="{FF2B5EF4-FFF2-40B4-BE49-F238E27FC236}">
                <a16:creationId xmlns:a16="http://schemas.microsoft.com/office/drawing/2014/main" id="{0BC17B17-38D4-749D-18CC-78E36ADFCF72}"/>
              </a:ext>
            </a:extLst>
          </p:cNvPr>
          <p:cNvSpPr txBox="1"/>
          <p:nvPr/>
        </p:nvSpPr>
        <p:spPr>
          <a:xfrm>
            <a:off x="7118089" y="2088744"/>
            <a:ext cx="503240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[3] = Algorithms for RGB to Grayscale conversion</a:t>
            </a:r>
          </a:p>
        </p:txBody>
      </p:sp>
      <p:sp>
        <p:nvSpPr>
          <p:cNvPr id="38" name="Google Shape;80;p17">
            <a:extLst>
              <a:ext uri="{FF2B5EF4-FFF2-40B4-BE49-F238E27FC236}">
                <a16:creationId xmlns:a16="http://schemas.microsoft.com/office/drawing/2014/main" id="{BB421AA1-01ED-A0D0-02CC-46117C4D2217}"/>
              </a:ext>
            </a:extLst>
          </p:cNvPr>
          <p:cNvSpPr txBox="1"/>
          <p:nvPr/>
        </p:nvSpPr>
        <p:spPr>
          <a:xfrm>
            <a:off x="1160293" y="-10340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P1.6 </a:t>
            </a:r>
            <a:r>
              <a:rPr lang="en-US" dirty="0"/>
              <a:t>List of sources used (Bibliography) – </a:t>
            </a:r>
            <a:r>
              <a:rPr lang="en-US" dirty="0">
                <a:solidFill>
                  <a:srgbClr val="FF0000"/>
                </a:solidFill>
              </a:rPr>
              <a:t>part 1 </a:t>
            </a:r>
            <a:endParaRPr dirty="0">
              <a:solidFill>
                <a:srgbClr val="FF0000"/>
              </a:solidFill>
            </a:endParaRPr>
          </a:p>
        </p:txBody>
      </p:sp>
      <p:sp>
        <p:nvSpPr>
          <p:cNvPr id="40" name="TextBox 39">
            <a:extLst>
              <a:ext uri="{FF2B5EF4-FFF2-40B4-BE49-F238E27FC236}">
                <a16:creationId xmlns:a16="http://schemas.microsoft.com/office/drawing/2014/main" id="{FC01B899-6305-0328-2E3B-3AEF989176F0}"/>
              </a:ext>
            </a:extLst>
          </p:cNvPr>
          <p:cNvSpPr txBox="1"/>
          <p:nvPr/>
        </p:nvSpPr>
        <p:spPr>
          <a:xfrm>
            <a:off x="-12036" y="453913"/>
            <a:ext cx="589194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https://medium.com/@mjbharmal2002/gray-scaling-with-the-algorithms-b83f87975885</a:t>
            </a:r>
            <a:endParaRPr lang="he-IL" dirty="0"/>
          </a:p>
        </p:txBody>
      </p:sp>
      <p:sp>
        <p:nvSpPr>
          <p:cNvPr id="41" name="Arrow: Left-Right 40">
            <a:extLst>
              <a:ext uri="{FF2B5EF4-FFF2-40B4-BE49-F238E27FC236}">
                <a16:creationId xmlns:a16="http://schemas.microsoft.com/office/drawing/2014/main" id="{8C081641-284E-0354-A59E-02AB99EE6C71}"/>
              </a:ext>
            </a:extLst>
          </p:cNvPr>
          <p:cNvSpPr/>
          <p:nvPr/>
        </p:nvSpPr>
        <p:spPr>
          <a:xfrm>
            <a:off x="6104228" y="606572"/>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TextBox 42">
            <a:extLst>
              <a:ext uri="{FF2B5EF4-FFF2-40B4-BE49-F238E27FC236}">
                <a16:creationId xmlns:a16="http://schemas.microsoft.com/office/drawing/2014/main" id="{8C390129-1240-8197-43E9-D9C4E768BFED}"/>
              </a:ext>
            </a:extLst>
          </p:cNvPr>
          <p:cNvSpPr txBox="1"/>
          <p:nvPr/>
        </p:nvSpPr>
        <p:spPr>
          <a:xfrm>
            <a:off x="6922838" y="443709"/>
            <a:ext cx="441941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[1]  Gray Scaling with the Algorithms / Mustafa Bharmal - Nov 3, 2023</a:t>
            </a:r>
          </a:p>
        </p:txBody>
      </p:sp>
      <p:sp>
        <p:nvSpPr>
          <p:cNvPr id="46" name="TextBox 45">
            <a:extLst>
              <a:ext uri="{FF2B5EF4-FFF2-40B4-BE49-F238E27FC236}">
                <a16:creationId xmlns:a16="http://schemas.microsoft.com/office/drawing/2014/main" id="{59593B3E-2453-9F25-32ED-588945591C99}"/>
              </a:ext>
            </a:extLst>
          </p:cNvPr>
          <p:cNvSpPr txBox="1"/>
          <p:nvPr/>
        </p:nvSpPr>
        <p:spPr>
          <a:xfrm>
            <a:off x="71471" y="2871377"/>
            <a:ext cx="599545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https://ieeexplore.ieee.org/stamp/stamp.jsp?tp=&amp;arnumber=10132453</a:t>
            </a:r>
          </a:p>
        </p:txBody>
      </p:sp>
      <p:sp>
        <p:nvSpPr>
          <p:cNvPr id="48" name="Arrow: Left-Right 47">
            <a:extLst>
              <a:ext uri="{FF2B5EF4-FFF2-40B4-BE49-F238E27FC236}">
                <a16:creationId xmlns:a16="http://schemas.microsoft.com/office/drawing/2014/main" id="{ABC0AB63-A353-A3B3-F662-3DB746FE3868}"/>
              </a:ext>
            </a:extLst>
          </p:cNvPr>
          <p:cNvSpPr/>
          <p:nvPr/>
        </p:nvSpPr>
        <p:spPr>
          <a:xfrm>
            <a:off x="6148202" y="297731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TextBox 51">
            <a:extLst>
              <a:ext uri="{FF2B5EF4-FFF2-40B4-BE49-F238E27FC236}">
                <a16:creationId xmlns:a16="http://schemas.microsoft.com/office/drawing/2014/main" id="{9A5DCC3A-2290-E934-0880-A22E141FEAC6}"/>
              </a:ext>
            </a:extLst>
          </p:cNvPr>
          <p:cNvSpPr txBox="1"/>
          <p:nvPr/>
        </p:nvSpPr>
        <p:spPr>
          <a:xfrm>
            <a:off x="6995807" y="2782669"/>
            <a:ext cx="503240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[4] Color to Grayscale Image Conversion Based on Singular Value Decomposition (SVD)</a:t>
            </a:r>
            <a:endParaRPr lang="he-IL" dirty="0"/>
          </a:p>
        </p:txBody>
      </p:sp>
      <p:sp>
        <p:nvSpPr>
          <p:cNvPr id="54" name="TextBox 53">
            <a:extLst>
              <a:ext uri="{FF2B5EF4-FFF2-40B4-BE49-F238E27FC236}">
                <a16:creationId xmlns:a16="http://schemas.microsoft.com/office/drawing/2014/main" id="{E5A6E07D-8087-53CB-63BD-89D62D650349}"/>
              </a:ext>
            </a:extLst>
          </p:cNvPr>
          <p:cNvSpPr txBox="1"/>
          <p:nvPr/>
        </p:nvSpPr>
        <p:spPr>
          <a:xfrm>
            <a:off x="-12036" y="3828486"/>
            <a:ext cx="532115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https://ieeexplore.ieee.org/document/5445596</a:t>
            </a:r>
          </a:p>
        </p:txBody>
      </p:sp>
      <p:sp>
        <p:nvSpPr>
          <p:cNvPr id="55" name="Arrow: Left-Right 54">
            <a:extLst>
              <a:ext uri="{FF2B5EF4-FFF2-40B4-BE49-F238E27FC236}">
                <a16:creationId xmlns:a16="http://schemas.microsoft.com/office/drawing/2014/main" id="{9D5CB9BC-09EB-6A58-C3EA-435BA61D53FF}"/>
              </a:ext>
            </a:extLst>
          </p:cNvPr>
          <p:cNvSpPr/>
          <p:nvPr/>
        </p:nvSpPr>
        <p:spPr>
          <a:xfrm>
            <a:off x="5381138" y="382848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a:extLst>
              <a:ext uri="{FF2B5EF4-FFF2-40B4-BE49-F238E27FC236}">
                <a16:creationId xmlns:a16="http://schemas.microsoft.com/office/drawing/2014/main" id="{C2E255F2-2EF5-A20B-B6C3-F29CF54C396B}"/>
              </a:ext>
            </a:extLst>
          </p:cNvPr>
          <p:cNvSpPr txBox="1"/>
          <p:nvPr/>
        </p:nvSpPr>
        <p:spPr>
          <a:xfrm>
            <a:off x="6272718" y="3791047"/>
            <a:ext cx="492001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[5</a:t>
            </a:r>
            <a:r>
              <a:rPr lang="en-US"/>
              <a:t>] Color Image to </a:t>
            </a:r>
            <a:r>
              <a:rPr lang="en-US" dirty="0"/>
              <a:t>Grayscale Image Conversion</a:t>
            </a:r>
          </a:p>
        </p:txBody>
      </p:sp>
      <p:sp>
        <p:nvSpPr>
          <p:cNvPr id="61" name="TextBox 60">
            <a:extLst>
              <a:ext uri="{FF2B5EF4-FFF2-40B4-BE49-F238E27FC236}">
                <a16:creationId xmlns:a16="http://schemas.microsoft.com/office/drawing/2014/main" id="{FA42F8A6-57CD-D046-0FCA-D13646463896}"/>
              </a:ext>
            </a:extLst>
          </p:cNvPr>
          <p:cNvSpPr txBox="1"/>
          <p:nvPr/>
        </p:nvSpPr>
        <p:spPr>
          <a:xfrm>
            <a:off x="0" y="4438077"/>
            <a:ext cx="616989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https://www.jeremymorgan.com/tutorials/opencv/how-to-grayscale-image/?source=post_page-----b83f87975885-</a:t>
            </a:r>
          </a:p>
        </p:txBody>
      </p:sp>
      <p:sp>
        <p:nvSpPr>
          <p:cNvPr id="62" name="Arrow: Left-Right 61">
            <a:extLst>
              <a:ext uri="{FF2B5EF4-FFF2-40B4-BE49-F238E27FC236}">
                <a16:creationId xmlns:a16="http://schemas.microsoft.com/office/drawing/2014/main" id="{78756381-85C0-149F-2B81-37870FC43F8A}"/>
              </a:ext>
            </a:extLst>
          </p:cNvPr>
          <p:cNvSpPr/>
          <p:nvPr/>
        </p:nvSpPr>
        <p:spPr>
          <a:xfrm>
            <a:off x="6221750" y="458302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TextBox 62">
            <a:extLst>
              <a:ext uri="{FF2B5EF4-FFF2-40B4-BE49-F238E27FC236}">
                <a16:creationId xmlns:a16="http://schemas.microsoft.com/office/drawing/2014/main" id="{34EA96C7-AD04-A3BC-7F4E-C9A8599C7F6E}"/>
              </a:ext>
            </a:extLst>
          </p:cNvPr>
          <p:cNvSpPr txBox="1"/>
          <p:nvPr/>
        </p:nvSpPr>
        <p:spPr>
          <a:xfrm>
            <a:off x="6995807" y="4522426"/>
            <a:ext cx="515468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[6] Grayscaling Images Made Simple with OpenCV</a:t>
            </a:r>
          </a:p>
        </p:txBody>
      </p:sp>
      <p:sp>
        <p:nvSpPr>
          <p:cNvPr id="1024" name="TextBox 1023">
            <a:extLst>
              <a:ext uri="{FF2B5EF4-FFF2-40B4-BE49-F238E27FC236}">
                <a16:creationId xmlns:a16="http://schemas.microsoft.com/office/drawing/2014/main" id="{112E59DF-FA11-273F-6C33-FC6D6B329F24}"/>
              </a:ext>
            </a:extLst>
          </p:cNvPr>
          <p:cNvSpPr txBox="1"/>
          <p:nvPr/>
        </p:nvSpPr>
        <p:spPr>
          <a:xfrm>
            <a:off x="5286" y="5383565"/>
            <a:ext cx="621646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1025" name="TextBox 1024">
            <a:extLst>
              <a:ext uri="{FF2B5EF4-FFF2-40B4-BE49-F238E27FC236}">
                <a16:creationId xmlns:a16="http://schemas.microsoft.com/office/drawing/2014/main" id="{38776FA2-86B3-B348-9E84-F6FD0ED535BB}"/>
              </a:ext>
            </a:extLst>
          </p:cNvPr>
          <p:cNvSpPr txBox="1"/>
          <p:nvPr/>
        </p:nvSpPr>
        <p:spPr>
          <a:xfrm>
            <a:off x="6969338" y="5245065"/>
            <a:ext cx="519090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[7] Seven grayscale conversion algorithms (with pseudocode and VB6 source code)</a:t>
            </a:r>
          </a:p>
          <a:p>
            <a:r>
              <a:rPr lang="en-US" dirty="0"/>
              <a:t>-Tanner Helland -Oct 1, 2011</a:t>
            </a:r>
            <a:endParaRPr lang="en-US" dirty="0">
              <a:hlinkClick r:id="rId2"/>
            </a:endParaRPr>
          </a:p>
        </p:txBody>
      </p:sp>
      <p:sp>
        <p:nvSpPr>
          <p:cNvPr id="1027" name="Arrow: Left-Right 1026">
            <a:extLst>
              <a:ext uri="{FF2B5EF4-FFF2-40B4-BE49-F238E27FC236}">
                <a16:creationId xmlns:a16="http://schemas.microsoft.com/office/drawing/2014/main" id="{53AE1A4B-B053-4188-FAFF-7540A9B7275E}"/>
              </a:ext>
            </a:extLst>
          </p:cNvPr>
          <p:cNvSpPr/>
          <p:nvPr/>
        </p:nvSpPr>
        <p:spPr>
          <a:xfrm>
            <a:off x="6221749" y="548640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4261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D3256D-7FF1-652C-4CBB-61B025C4E193}"/>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4</a:t>
            </a:fld>
            <a:endParaRPr lang="en" sz="1400"/>
          </a:p>
        </p:txBody>
      </p:sp>
      <p:sp>
        <p:nvSpPr>
          <p:cNvPr id="5" name="Google Shape;66;p15">
            <a:extLst>
              <a:ext uri="{FF2B5EF4-FFF2-40B4-BE49-F238E27FC236}">
                <a16:creationId xmlns:a16="http://schemas.microsoft.com/office/drawing/2014/main" id="{73ACEA03-2AE2-6623-8EAF-95118C813702}"/>
              </a:ext>
            </a:extLst>
          </p:cNvPr>
          <p:cNvSpPr txBox="1"/>
          <p:nvPr/>
        </p:nvSpPr>
        <p:spPr>
          <a:xfrm>
            <a:off x="3056105" y="-10158"/>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B050"/>
                </a:solidFill>
              </a:rPr>
              <a:t>P1.1 Description of the problem to be solved –</a:t>
            </a:r>
            <a:r>
              <a:rPr lang="en" sz="2000" b="1" u="sng" dirty="0">
                <a:solidFill>
                  <a:srgbClr val="FF0000"/>
                </a:solidFill>
              </a:rPr>
              <a:t>part 2</a:t>
            </a:r>
            <a:endParaRPr sz="2000" b="1" u="sng" dirty="0">
              <a:solidFill>
                <a:srgbClr val="FF0000"/>
              </a:solidFill>
            </a:endParaRPr>
          </a:p>
        </p:txBody>
      </p:sp>
      <p:sp>
        <p:nvSpPr>
          <p:cNvPr id="7" name="Rectangle 6">
            <a:extLst>
              <a:ext uri="{FF2B5EF4-FFF2-40B4-BE49-F238E27FC236}">
                <a16:creationId xmlns:a16="http://schemas.microsoft.com/office/drawing/2014/main" id="{00908037-F100-EB11-77CB-0AF0801DBBDC}"/>
              </a:ext>
            </a:extLst>
          </p:cNvPr>
          <p:cNvSpPr/>
          <p:nvPr/>
        </p:nvSpPr>
        <p:spPr>
          <a:xfrm>
            <a:off x="221672" y="524800"/>
            <a:ext cx="11748655" cy="5248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Some reasons from academic papers explaining the significance of using grayscale images instead of RGB images </a:t>
            </a:r>
            <a:endParaRPr lang="he-IL" dirty="0"/>
          </a:p>
        </p:txBody>
      </p:sp>
      <p:sp>
        <p:nvSpPr>
          <p:cNvPr id="8" name="Arrow: Down 7">
            <a:extLst>
              <a:ext uri="{FF2B5EF4-FFF2-40B4-BE49-F238E27FC236}">
                <a16:creationId xmlns:a16="http://schemas.microsoft.com/office/drawing/2014/main" id="{AA800274-1685-EB03-8466-36C2C4A35A56}"/>
              </a:ext>
            </a:extLst>
          </p:cNvPr>
          <p:cNvSpPr/>
          <p:nvPr/>
        </p:nvSpPr>
        <p:spPr>
          <a:xfrm>
            <a:off x="1402553" y="1049601"/>
            <a:ext cx="525294" cy="180526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10F0A56F-E65C-77C3-0627-50B59F96A99F}"/>
              </a:ext>
            </a:extLst>
          </p:cNvPr>
          <p:cNvSpPr txBox="1"/>
          <p:nvPr/>
        </p:nvSpPr>
        <p:spPr>
          <a:xfrm>
            <a:off x="7678" y="2856399"/>
            <a:ext cx="3779231" cy="341632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“Many medical imaging techniques, such as X-rays and MRIs, produce grayscale images. Machine learning algorithms can be used to analyze these images to identify abnormalities and diseases. By focusing on the grayscale values of the pixels, machine learning algorithms can detect subtle changes that would be difficult to see with the naked eye.” </a:t>
            </a:r>
            <a:r>
              <a:rPr lang="en-US" b="1" dirty="0"/>
              <a:t>(Gray Scaling with the Algorithms) [1]</a:t>
            </a:r>
          </a:p>
        </p:txBody>
      </p:sp>
      <p:sp>
        <p:nvSpPr>
          <p:cNvPr id="14" name="TextBox 13">
            <a:extLst>
              <a:ext uri="{FF2B5EF4-FFF2-40B4-BE49-F238E27FC236}">
                <a16:creationId xmlns:a16="http://schemas.microsoft.com/office/drawing/2014/main" id="{30B8D77E-4DAE-CA5A-0499-E83FEC80AE8A}"/>
              </a:ext>
            </a:extLst>
          </p:cNvPr>
          <p:cNvSpPr txBox="1"/>
          <p:nvPr/>
        </p:nvSpPr>
        <p:spPr>
          <a:xfrm>
            <a:off x="7507605" y="2056686"/>
            <a:ext cx="4684395" cy="452431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“Conversion of color image to grayscale image is one of the image processing applications used in different fields effectively. In publication organizations’ printing, </a:t>
            </a:r>
            <a:r>
              <a:rPr lang="en-US" u="sng" dirty="0">
                <a:solidFill>
                  <a:srgbClr val="FFFF00"/>
                </a:solidFill>
              </a:rPr>
              <a:t>a color image is expensive compared to a grayscale image.</a:t>
            </a:r>
            <a:r>
              <a:rPr lang="en-US" dirty="0"/>
              <a:t> Thus, color images have converted to grayscale image to reduce the printing cost for low priced edition books. Similarly, color deficient viewer requires good quality of grayscale image to perceive the information, as the normal people perceive the color picture. Likewise, various image processing applications require conversion of color image to grayscale image for different purpose.” </a:t>
            </a:r>
            <a:r>
              <a:rPr lang="en-US" b="1" dirty="0"/>
              <a:t>(Color Image to Grayscale Image Conversion) </a:t>
            </a:r>
            <a:r>
              <a:rPr lang="en-US" sz="1800" b="1" i="0" u="none" strike="noStrike" baseline="0" dirty="0">
                <a:latin typeface="TimesNewRoman"/>
              </a:rPr>
              <a:t>[5]</a:t>
            </a:r>
            <a:endParaRPr lang="he-IL" b="1" dirty="0"/>
          </a:p>
        </p:txBody>
      </p:sp>
      <p:sp>
        <p:nvSpPr>
          <p:cNvPr id="15" name="Arrow: Down 14">
            <a:extLst>
              <a:ext uri="{FF2B5EF4-FFF2-40B4-BE49-F238E27FC236}">
                <a16:creationId xmlns:a16="http://schemas.microsoft.com/office/drawing/2014/main" id="{CC0A3A85-302C-234F-2894-1AEA47B5A904}"/>
              </a:ext>
            </a:extLst>
          </p:cNvPr>
          <p:cNvSpPr/>
          <p:nvPr/>
        </p:nvSpPr>
        <p:spPr>
          <a:xfrm>
            <a:off x="9124545" y="1049602"/>
            <a:ext cx="525294" cy="1007084"/>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1" name="TextBox 20">
            <a:extLst>
              <a:ext uri="{FF2B5EF4-FFF2-40B4-BE49-F238E27FC236}">
                <a16:creationId xmlns:a16="http://schemas.microsoft.com/office/drawing/2014/main" id="{D675F23C-72C3-0CA4-8F6A-3950725DBFA0}"/>
              </a:ext>
            </a:extLst>
          </p:cNvPr>
          <p:cNvSpPr txBox="1"/>
          <p:nvPr/>
        </p:nvSpPr>
        <p:spPr>
          <a:xfrm>
            <a:off x="3868136" y="2768406"/>
            <a:ext cx="3517121" cy="369331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Color information is useless for distinguishing significant edges and features in numerous</a:t>
            </a:r>
          </a:p>
          <a:p>
            <a:r>
              <a:rPr lang="en-US" dirty="0"/>
              <a:t>applications. In image processing, a gray image discards much-unrequired data in a color image. The</a:t>
            </a:r>
          </a:p>
          <a:p>
            <a:r>
              <a:rPr lang="en-US" dirty="0"/>
              <a:t>primary drawback of </a:t>
            </a:r>
            <a:r>
              <a:rPr lang="en-US" dirty="0" err="1"/>
              <a:t>colour</a:t>
            </a:r>
            <a:r>
              <a:rPr lang="en-US" dirty="0"/>
              <a:t>-to-grey conversion is eliminating the visually significant image pixels. </a:t>
            </a:r>
            <a:r>
              <a:rPr lang="en-US" b="1" dirty="0"/>
              <a:t>(Color to Grayscale Image Conversion Based on Singular Value Decomposition) [4]</a:t>
            </a:r>
            <a:endParaRPr lang="he-IL" b="1" dirty="0"/>
          </a:p>
        </p:txBody>
      </p:sp>
      <p:sp>
        <p:nvSpPr>
          <p:cNvPr id="22" name="Arrow: Down 21">
            <a:extLst>
              <a:ext uri="{FF2B5EF4-FFF2-40B4-BE49-F238E27FC236}">
                <a16:creationId xmlns:a16="http://schemas.microsoft.com/office/drawing/2014/main" id="{58391F5A-244B-ED7D-6431-1571D332DC08}"/>
              </a:ext>
            </a:extLst>
          </p:cNvPr>
          <p:cNvSpPr/>
          <p:nvPr/>
        </p:nvSpPr>
        <p:spPr>
          <a:xfrm>
            <a:off x="5187117" y="1071780"/>
            <a:ext cx="525294" cy="1674447"/>
          </a:xfrm>
          <a:prstGeom prst="down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1080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5552EB-307A-E49E-E2B2-74704589F503}"/>
              </a:ext>
            </a:extLst>
          </p:cNvPr>
          <p:cNvSpPr>
            <a:spLocks noGrp="1"/>
          </p:cNvSpPr>
          <p:nvPr>
            <p:ph type="sldNum" idx="12"/>
          </p:nvPr>
        </p:nvSpPr>
        <p:spPr/>
        <p:txBody>
          <a:bodyPr/>
          <a:lstStyle/>
          <a:p>
            <a:pPr algn="r"/>
            <a:fld id="{00000000-1234-1234-1234-123412341234}" type="slidenum">
              <a:rPr lang="en" smtClean="0"/>
              <a:pPr algn="r"/>
              <a:t>40</a:t>
            </a:fld>
            <a:endParaRPr lang="en"/>
          </a:p>
        </p:txBody>
      </p:sp>
      <p:sp>
        <p:nvSpPr>
          <p:cNvPr id="5" name="TextBox 4">
            <a:extLst>
              <a:ext uri="{FF2B5EF4-FFF2-40B4-BE49-F238E27FC236}">
                <a16:creationId xmlns:a16="http://schemas.microsoft.com/office/drawing/2014/main" id="{380475A4-F52B-10B1-EA86-514AC96CF2F0}"/>
              </a:ext>
            </a:extLst>
          </p:cNvPr>
          <p:cNvSpPr txBox="1"/>
          <p:nvPr/>
        </p:nvSpPr>
        <p:spPr>
          <a:xfrm>
            <a:off x="12016" y="786549"/>
            <a:ext cx="709470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https://mmuratarat.github.io/2020-05-13/rgb_to_grayscale_formulas</a:t>
            </a:r>
          </a:p>
        </p:txBody>
      </p:sp>
      <p:sp>
        <p:nvSpPr>
          <p:cNvPr id="6" name="TextBox 5">
            <a:extLst>
              <a:ext uri="{FF2B5EF4-FFF2-40B4-BE49-F238E27FC236}">
                <a16:creationId xmlns:a16="http://schemas.microsoft.com/office/drawing/2014/main" id="{783AACE0-90E2-96F4-8285-BFB38C14260B}"/>
              </a:ext>
            </a:extLst>
          </p:cNvPr>
          <p:cNvSpPr txBox="1"/>
          <p:nvPr/>
        </p:nvSpPr>
        <p:spPr>
          <a:xfrm>
            <a:off x="8153774" y="556863"/>
            <a:ext cx="362598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RGB to Grayscale Conversion-</a:t>
            </a:r>
          </a:p>
          <a:p>
            <a:r>
              <a:rPr lang="en-US" dirty="0"/>
              <a:t>Mustafa Murat ARAT-May 13, 2020</a:t>
            </a:r>
            <a:endParaRPr lang="en-US" dirty="0">
              <a:hlinkClick r:id="rId2"/>
            </a:endParaRPr>
          </a:p>
        </p:txBody>
      </p:sp>
      <p:sp>
        <p:nvSpPr>
          <p:cNvPr id="7" name="Arrow: Left-Right 6">
            <a:extLst>
              <a:ext uri="{FF2B5EF4-FFF2-40B4-BE49-F238E27FC236}">
                <a16:creationId xmlns:a16="http://schemas.microsoft.com/office/drawing/2014/main" id="{024667B4-EA6E-3572-A7EE-0E9DCF1D6941}"/>
              </a:ext>
            </a:extLst>
          </p:cNvPr>
          <p:cNvSpPr/>
          <p:nvPr/>
        </p:nvSpPr>
        <p:spPr>
          <a:xfrm>
            <a:off x="7261456" y="68162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723B409C-2157-773C-2A6A-57A7A85AE305}"/>
              </a:ext>
            </a:extLst>
          </p:cNvPr>
          <p:cNvSpPr txBox="1"/>
          <p:nvPr/>
        </p:nvSpPr>
        <p:spPr>
          <a:xfrm>
            <a:off x="31497" y="1438571"/>
            <a:ext cx="709470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9" name="Arrow: Left-Right 8">
            <a:extLst>
              <a:ext uri="{FF2B5EF4-FFF2-40B4-BE49-F238E27FC236}">
                <a16:creationId xmlns:a16="http://schemas.microsoft.com/office/drawing/2014/main" id="{C0EBC684-8A5B-6367-682E-41C03BEC1F80}"/>
              </a:ext>
            </a:extLst>
          </p:cNvPr>
          <p:cNvSpPr/>
          <p:nvPr/>
        </p:nvSpPr>
        <p:spPr>
          <a:xfrm>
            <a:off x="7193830" y="158177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DA84B357-A0C6-FB80-3EDB-68DC0DF44E0B}"/>
              </a:ext>
            </a:extLst>
          </p:cNvPr>
          <p:cNvSpPr txBox="1"/>
          <p:nvPr/>
        </p:nvSpPr>
        <p:spPr>
          <a:xfrm>
            <a:off x="7984545" y="1379673"/>
            <a:ext cx="4207455"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Seven grayscale conversion algorithms (with pseudocode and VB6 source code)</a:t>
            </a:r>
          </a:p>
          <a:p>
            <a:r>
              <a:rPr lang="en-US" dirty="0"/>
              <a:t>-Tanner Helland -Oct 1, 2011</a:t>
            </a:r>
            <a:endParaRPr lang="en-US" dirty="0">
              <a:hlinkClick r:id="rId2"/>
            </a:endParaRPr>
          </a:p>
        </p:txBody>
      </p:sp>
      <p:sp>
        <p:nvSpPr>
          <p:cNvPr id="11" name="TextBox 10">
            <a:extLst>
              <a:ext uri="{FF2B5EF4-FFF2-40B4-BE49-F238E27FC236}">
                <a16:creationId xmlns:a16="http://schemas.microsoft.com/office/drawing/2014/main" id="{E84CD392-F2E7-0A4E-40CA-33F28F075AB5}"/>
              </a:ext>
            </a:extLst>
          </p:cNvPr>
          <p:cNvSpPr txBox="1"/>
          <p:nvPr/>
        </p:nvSpPr>
        <p:spPr>
          <a:xfrm>
            <a:off x="31497" y="3371584"/>
            <a:ext cx="61722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https://e2eml.school/convert_rgb_to_grayscale</a:t>
            </a:r>
          </a:p>
        </p:txBody>
      </p:sp>
      <p:sp>
        <p:nvSpPr>
          <p:cNvPr id="12" name="Arrow: Left-Right 11">
            <a:extLst>
              <a:ext uri="{FF2B5EF4-FFF2-40B4-BE49-F238E27FC236}">
                <a16:creationId xmlns:a16="http://schemas.microsoft.com/office/drawing/2014/main" id="{8F59581C-33B4-1951-F563-B14CDC29C9B2}"/>
              </a:ext>
            </a:extLst>
          </p:cNvPr>
          <p:cNvSpPr/>
          <p:nvPr/>
        </p:nvSpPr>
        <p:spPr>
          <a:xfrm>
            <a:off x="6257198" y="3376288"/>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264B52C4-B1F7-6D29-C04B-95EA232F2800}"/>
              </a:ext>
            </a:extLst>
          </p:cNvPr>
          <p:cNvSpPr txBox="1"/>
          <p:nvPr/>
        </p:nvSpPr>
        <p:spPr>
          <a:xfrm>
            <a:off x="7033788" y="3316536"/>
            <a:ext cx="452174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Grayscale</a:t>
            </a:r>
          </a:p>
        </p:txBody>
      </p:sp>
      <p:sp>
        <p:nvSpPr>
          <p:cNvPr id="14" name="TextBox 13">
            <a:extLst>
              <a:ext uri="{FF2B5EF4-FFF2-40B4-BE49-F238E27FC236}">
                <a16:creationId xmlns:a16="http://schemas.microsoft.com/office/drawing/2014/main" id="{E368E44F-0DF8-FA38-323E-D4716A81EE4B}"/>
              </a:ext>
            </a:extLst>
          </p:cNvPr>
          <p:cNvSpPr txBox="1"/>
          <p:nvPr/>
        </p:nvSpPr>
        <p:spPr>
          <a:xfrm>
            <a:off x="31497" y="4093743"/>
            <a:ext cx="583057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https://www.baeldung.com/cs/convert-rgb-to-grayscale</a:t>
            </a:r>
          </a:p>
        </p:txBody>
      </p:sp>
      <p:sp>
        <p:nvSpPr>
          <p:cNvPr id="15" name="Arrow: Left-Right 14">
            <a:extLst>
              <a:ext uri="{FF2B5EF4-FFF2-40B4-BE49-F238E27FC236}">
                <a16:creationId xmlns:a16="http://schemas.microsoft.com/office/drawing/2014/main" id="{CF45EA25-CAA1-484B-951A-4F48E6F01C22}"/>
              </a:ext>
            </a:extLst>
          </p:cNvPr>
          <p:cNvSpPr/>
          <p:nvPr/>
        </p:nvSpPr>
        <p:spPr>
          <a:xfrm>
            <a:off x="5895653" y="4103152"/>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0AD6E2D9-CFA6-CD47-FB81-7DD79CC1937E}"/>
              </a:ext>
            </a:extLst>
          </p:cNvPr>
          <p:cNvSpPr txBox="1"/>
          <p:nvPr/>
        </p:nvSpPr>
        <p:spPr>
          <a:xfrm>
            <a:off x="6658116" y="3929648"/>
            <a:ext cx="452174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a Grayscale / by Panagiotis Antoniadis &amp; Michal </a:t>
            </a:r>
            <a:r>
              <a:rPr lang="en-US" dirty="0" err="1"/>
              <a:t>Aibin</a:t>
            </a:r>
            <a:r>
              <a:rPr lang="en-US" dirty="0"/>
              <a:t> on March 18, 2024</a:t>
            </a:r>
          </a:p>
        </p:txBody>
      </p:sp>
      <p:sp>
        <p:nvSpPr>
          <p:cNvPr id="17" name="Google Shape;80;p17">
            <a:extLst>
              <a:ext uri="{FF2B5EF4-FFF2-40B4-BE49-F238E27FC236}">
                <a16:creationId xmlns:a16="http://schemas.microsoft.com/office/drawing/2014/main" id="{BAF64248-553C-F170-B34D-C799738F7F31}"/>
              </a:ext>
            </a:extLst>
          </p:cNvPr>
          <p:cNvSpPr txBox="1"/>
          <p:nvPr/>
        </p:nvSpPr>
        <p:spPr>
          <a:xfrm>
            <a:off x="1160293" y="-10340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P1.6 </a:t>
            </a:r>
            <a:r>
              <a:rPr lang="en-US" dirty="0"/>
              <a:t>List of sources used (Bibliography) – </a:t>
            </a:r>
            <a:r>
              <a:rPr lang="en-US" dirty="0">
                <a:solidFill>
                  <a:srgbClr val="FF0000"/>
                </a:solidFill>
              </a:rPr>
              <a:t>part 2 </a:t>
            </a:r>
            <a:endParaRPr dirty="0">
              <a:solidFill>
                <a:srgbClr val="FF0000"/>
              </a:solidFill>
            </a:endParaRPr>
          </a:p>
        </p:txBody>
      </p:sp>
    </p:spTree>
    <p:extLst>
      <p:ext uri="{BB962C8B-B14F-4D97-AF65-F5344CB8AC3E}">
        <p14:creationId xmlns:p14="http://schemas.microsoft.com/office/powerpoint/2010/main" val="176724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8DFF91-D4D0-6841-FA63-3022663124DD}"/>
              </a:ext>
            </a:extLst>
          </p:cNvPr>
          <p:cNvSpPr>
            <a:spLocks noGrp="1"/>
          </p:cNvSpPr>
          <p:nvPr>
            <p:ph type="sldNum" idx="12"/>
          </p:nvPr>
        </p:nvSpPr>
        <p:spPr>
          <a:xfrm>
            <a:off x="11623668" y="6333200"/>
            <a:ext cx="402077" cy="524800"/>
          </a:xfrm>
        </p:spPr>
        <p:txBody>
          <a:bodyPr/>
          <a:lstStyle/>
          <a:p>
            <a:pPr algn="r"/>
            <a:fld id="{00000000-1234-1234-1234-123412341234}" type="slidenum">
              <a:rPr lang="en" sz="1400" smtClean="0"/>
              <a:pPr algn="r"/>
              <a:t>5</a:t>
            </a:fld>
            <a:endParaRPr lang="en" sz="1400"/>
          </a:p>
        </p:txBody>
      </p:sp>
      <p:sp>
        <p:nvSpPr>
          <p:cNvPr id="5" name="Google Shape;80;p17">
            <a:extLst>
              <a:ext uri="{FF2B5EF4-FFF2-40B4-BE49-F238E27FC236}">
                <a16:creationId xmlns:a16="http://schemas.microsoft.com/office/drawing/2014/main" id="{5315B8C2-BF0D-CE5C-A43C-51C8A5E63DE7}"/>
              </a:ext>
            </a:extLst>
          </p:cNvPr>
          <p:cNvSpPr txBox="1"/>
          <p:nvPr/>
        </p:nvSpPr>
        <p:spPr>
          <a:xfrm>
            <a:off x="3391750" y="168081"/>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1</a:t>
            </a:r>
            <a:endParaRPr dirty="0">
              <a:solidFill>
                <a:srgbClr val="FF0000"/>
              </a:solidFill>
            </a:endParaRPr>
          </a:p>
        </p:txBody>
      </p:sp>
      <p:sp>
        <p:nvSpPr>
          <p:cNvPr id="7" name="Rectangle 6">
            <a:extLst>
              <a:ext uri="{FF2B5EF4-FFF2-40B4-BE49-F238E27FC236}">
                <a16:creationId xmlns:a16="http://schemas.microsoft.com/office/drawing/2014/main" id="{2DF0B7AD-5637-0824-82DE-E2EE5CF61955}"/>
              </a:ext>
            </a:extLst>
          </p:cNvPr>
          <p:cNvSpPr/>
          <p:nvPr/>
        </p:nvSpPr>
        <p:spPr>
          <a:xfrm>
            <a:off x="3673876" y="869729"/>
            <a:ext cx="3301996" cy="7879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t>Load a "True color" image with a size of 320x240 pixels </a:t>
            </a:r>
            <a:endParaRPr lang="he-IL" sz="2000" dirty="0"/>
          </a:p>
        </p:txBody>
      </p:sp>
      <p:sp>
        <p:nvSpPr>
          <p:cNvPr id="11" name="Rectangle 10">
            <a:extLst>
              <a:ext uri="{FF2B5EF4-FFF2-40B4-BE49-F238E27FC236}">
                <a16:creationId xmlns:a16="http://schemas.microsoft.com/office/drawing/2014/main" id="{8FD24635-9265-3587-40BF-060BAC1816E1}"/>
              </a:ext>
            </a:extLst>
          </p:cNvPr>
          <p:cNvSpPr/>
          <p:nvPr/>
        </p:nvSpPr>
        <p:spPr>
          <a:xfrm>
            <a:off x="174892" y="3076380"/>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13" name="Connector: Elbow 12">
            <a:extLst>
              <a:ext uri="{FF2B5EF4-FFF2-40B4-BE49-F238E27FC236}">
                <a16:creationId xmlns:a16="http://schemas.microsoft.com/office/drawing/2014/main" id="{3606DC1B-35F5-70F7-CC7D-318E202C76D6}"/>
              </a:ext>
            </a:extLst>
          </p:cNvPr>
          <p:cNvCxnSpPr>
            <a:cxnSpLocks/>
            <a:stCxn id="7" idx="1"/>
            <a:endCxn id="11" idx="0"/>
          </p:cNvCxnSpPr>
          <p:nvPr/>
        </p:nvCxnSpPr>
        <p:spPr>
          <a:xfrm rot="10800000" flipV="1">
            <a:off x="1491460" y="1263698"/>
            <a:ext cx="218241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0D74D276-FB38-F8D8-B6A4-37F45BCDB32D}"/>
              </a:ext>
            </a:extLst>
          </p:cNvPr>
          <p:cNvCxnSpPr>
            <a:cxnSpLocks/>
            <a:stCxn id="7" idx="3"/>
            <a:endCxn id="27" idx="0"/>
          </p:cNvCxnSpPr>
          <p:nvPr/>
        </p:nvCxnSpPr>
        <p:spPr>
          <a:xfrm>
            <a:off x="6975872" y="1263699"/>
            <a:ext cx="373330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3FBED361-DCEF-2DD4-9351-2E8FDD279958}"/>
              </a:ext>
            </a:extLst>
          </p:cNvPr>
          <p:cNvSpPr/>
          <p:nvPr/>
        </p:nvSpPr>
        <p:spPr>
          <a:xfrm>
            <a:off x="9392612" y="3076380"/>
            <a:ext cx="2633133"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endParaRPr lang="he-IL" sz="2000" b="1" dirty="0"/>
          </a:p>
        </p:txBody>
      </p:sp>
      <p:cxnSp>
        <p:nvCxnSpPr>
          <p:cNvPr id="29" name="Straight Arrow Connector 28">
            <a:extLst>
              <a:ext uri="{FF2B5EF4-FFF2-40B4-BE49-F238E27FC236}">
                <a16:creationId xmlns:a16="http://schemas.microsoft.com/office/drawing/2014/main" id="{01A3CC8F-C1C3-6F73-49E0-90306C08287A}"/>
              </a:ext>
            </a:extLst>
          </p:cNvPr>
          <p:cNvCxnSpPr>
            <a:cxnSpLocks/>
          </p:cNvCxnSpPr>
          <p:nvPr/>
        </p:nvCxnSpPr>
        <p:spPr>
          <a:xfrm flipH="1">
            <a:off x="4620636" y="1657669"/>
            <a:ext cx="1" cy="141871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57F80F34-4527-8419-BBBC-DF09DDD8CE4A}"/>
              </a:ext>
            </a:extLst>
          </p:cNvPr>
          <p:cNvSpPr/>
          <p:nvPr/>
        </p:nvSpPr>
        <p:spPr>
          <a:xfrm>
            <a:off x="3299969" y="3076380"/>
            <a:ext cx="2633133"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31" name="Straight Arrow Connector 30">
            <a:extLst>
              <a:ext uri="{FF2B5EF4-FFF2-40B4-BE49-F238E27FC236}">
                <a16:creationId xmlns:a16="http://schemas.microsoft.com/office/drawing/2014/main" id="{DDA3B68D-8F18-5A5E-1B00-6AD803F162B6}"/>
              </a:ext>
            </a:extLst>
          </p:cNvPr>
          <p:cNvCxnSpPr>
            <a:cxnSpLocks/>
          </p:cNvCxnSpPr>
          <p:nvPr/>
        </p:nvCxnSpPr>
        <p:spPr>
          <a:xfrm>
            <a:off x="4616535" y="3923048"/>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C798BF42-42AE-67E7-70B6-79163E8B434D}"/>
              </a:ext>
            </a:extLst>
          </p:cNvPr>
          <p:cNvSpPr/>
          <p:nvPr/>
        </p:nvSpPr>
        <p:spPr>
          <a:xfrm>
            <a:off x="4352784" y="4957470"/>
            <a:ext cx="2946400" cy="9260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buClr>
                <a:schemeClr val="dk1"/>
              </a:buClr>
              <a:buSzPts val="1100"/>
            </a:pPr>
            <a:r>
              <a:rPr lang="en-US" sz="2000" dirty="0">
                <a:solidFill>
                  <a:schemeClr val="lt1"/>
                </a:solidFill>
                <a:latin typeface="Roboto"/>
                <a:ea typeface="Roboto"/>
                <a:cs typeface="Roboto"/>
                <a:sym typeface="Roboto"/>
              </a:rPr>
              <a:t>Store the resulted image as a BMP file in the directory of the code  </a:t>
            </a:r>
            <a:endParaRPr lang="en-US" sz="4000" dirty="0">
              <a:solidFill>
                <a:srgbClr val="FFFFFF"/>
              </a:solidFill>
            </a:endParaRPr>
          </a:p>
        </p:txBody>
      </p:sp>
      <p:cxnSp>
        <p:nvCxnSpPr>
          <p:cNvPr id="35" name="Connector: Elbow 34">
            <a:extLst>
              <a:ext uri="{FF2B5EF4-FFF2-40B4-BE49-F238E27FC236}">
                <a16:creationId xmlns:a16="http://schemas.microsoft.com/office/drawing/2014/main" id="{F5F08DEC-FAC5-17C9-57E0-53F3B97623B7}"/>
              </a:ext>
            </a:extLst>
          </p:cNvPr>
          <p:cNvCxnSpPr>
            <a:cxnSpLocks/>
            <a:stCxn id="11" idx="2"/>
            <a:endCxn id="33" idx="1"/>
          </p:cNvCxnSpPr>
          <p:nvPr/>
        </p:nvCxnSpPr>
        <p:spPr>
          <a:xfrm rot="16200000" flipH="1">
            <a:off x="2173387" y="3241119"/>
            <a:ext cx="1497469" cy="286132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A2F5D866-30ED-18B2-7562-33F5B7B88292}"/>
              </a:ext>
            </a:extLst>
          </p:cNvPr>
          <p:cNvCxnSpPr>
            <a:cxnSpLocks/>
            <a:stCxn id="27" idx="2"/>
            <a:endCxn id="33" idx="3"/>
          </p:cNvCxnSpPr>
          <p:nvPr/>
        </p:nvCxnSpPr>
        <p:spPr>
          <a:xfrm rot="5400000">
            <a:off x="8255448" y="2966785"/>
            <a:ext cx="1497469" cy="340999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3D73402F-9C0E-0F68-4E21-97DBC3AE2701}"/>
              </a:ext>
            </a:extLst>
          </p:cNvPr>
          <p:cNvSpPr/>
          <p:nvPr/>
        </p:nvSpPr>
        <p:spPr>
          <a:xfrm>
            <a:off x="6425047" y="3076380"/>
            <a:ext cx="2633133" cy="846668"/>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sz="2000" b="1" dirty="0"/>
              <a:t>Single color channel   Algorithm</a:t>
            </a:r>
          </a:p>
        </p:txBody>
      </p:sp>
      <p:cxnSp>
        <p:nvCxnSpPr>
          <p:cNvPr id="51" name="Straight Arrow Connector 50">
            <a:extLst>
              <a:ext uri="{FF2B5EF4-FFF2-40B4-BE49-F238E27FC236}">
                <a16:creationId xmlns:a16="http://schemas.microsoft.com/office/drawing/2014/main" id="{459C776C-9396-C11E-37AB-4EF041FBCA34}"/>
              </a:ext>
            </a:extLst>
          </p:cNvPr>
          <p:cNvCxnSpPr>
            <a:cxnSpLocks/>
          </p:cNvCxnSpPr>
          <p:nvPr/>
        </p:nvCxnSpPr>
        <p:spPr>
          <a:xfrm>
            <a:off x="6648535" y="3938408"/>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779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6</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18104" y="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2</a:t>
            </a:r>
            <a:endParaRPr dirty="0">
              <a:solidFill>
                <a:srgbClr val="FF0000"/>
              </a:solidFill>
            </a:endParaRPr>
          </a:p>
        </p:txBody>
      </p:sp>
      <p:sp>
        <p:nvSpPr>
          <p:cNvPr id="7" name="Rectangle 6">
            <a:extLst>
              <a:ext uri="{FF2B5EF4-FFF2-40B4-BE49-F238E27FC236}">
                <a16:creationId xmlns:a16="http://schemas.microsoft.com/office/drawing/2014/main" id="{6B6485D5-62DF-7D4E-2737-4F717F3B079A}"/>
              </a:ext>
            </a:extLst>
          </p:cNvPr>
          <p:cNvSpPr/>
          <p:nvPr/>
        </p:nvSpPr>
        <p:spPr>
          <a:xfrm>
            <a:off x="3875389" y="2510086"/>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073940" y="1676486"/>
            <a:ext cx="831261" cy="86332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29452" y="476157"/>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6483010" y="1180023"/>
            <a:ext cx="1962133" cy="13826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8474593" y="505446"/>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0.33 (division by 3)</a:t>
            </a: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90F07F-05F7-107B-BDFC-678FABB1FECF}"/>
                  </a:ext>
                </a:extLst>
              </p:cNvPr>
              <p:cNvSpPr txBox="1"/>
              <p:nvPr/>
            </p:nvSpPr>
            <p:spPr>
              <a:xfrm>
                <a:off x="9728" y="2476991"/>
                <a:ext cx="3073940" cy="105888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 simply averages the values</a:t>
                </a:r>
                <a14:m>
                  <m:oMath xmlns:m="http://schemas.openxmlformats.org/officeDocument/2006/math">
                    <m:r>
                      <a:rPr lang="en-US" i="1" dirty="0" smtClean="0">
                        <a:latin typeface="Cambria Math" panose="02040503050406030204" pitchFamily="18" charset="0"/>
                      </a:rPr>
                      <m:t>:</m:t>
                    </m:r>
                  </m:oMath>
                </a14:m>
                <a:endParaRPr lang="en-US" i="1" dirty="0">
                  <a:latin typeface="Cambria Math" panose="02040503050406030204" pitchFamily="18" charset="0"/>
                </a:endParaRPr>
              </a:p>
              <a:p>
                <a:pPr algn="ctr"/>
                <a14:m>
                  <m:oMath xmlns:m="http://schemas.openxmlformats.org/officeDocument/2006/math">
                    <m:f>
                      <m:fPr>
                        <m:ctrlPr>
                          <a:rPr lang="en-US" b="0" i="1" dirty="0" smtClean="0">
                            <a:latin typeface="Cambria Math" panose="02040503050406030204" pitchFamily="18" charset="0"/>
                          </a:rPr>
                        </m:ctrlPr>
                      </m:fPr>
                      <m:num>
                        <m:d>
                          <m:dPr>
                            <m:ctrlPr>
                              <a:rPr lang="en-US" i="1" dirty="0" smtClean="0">
                                <a:latin typeface="Cambria Math" panose="02040503050406030204" pitchFamily="18" charset="0"/>
                              </a:rPr>
                            </m:ctrlPr>
                          </m:dPr>
                          <m:e>
                            <m:r>
                              <a:rPr lang="en-US" i="1" dirty="0" smtClean="0">
                                <a:latin typeface="Cambria Math" panose="02040503050406030204" pitchFamily="18" charset="0"/>
                              </a:rPr>
                              <m:t>𝑅</m:t>
                            </m:r>
                            <m:r>
                              <a:rPr lang="en-US" i="1" dirty="0" smtClean="0">
                                <a:latin typeface="Cambria Math" panose="02040503050406030204" pitchFamily="18" charset="0"/>
                              </a:rPr>
                              <m:t> + </m:t>
                            </m:r>
                            <m:r>
                              <a:rPr lang="en-US" i="1" dirty="0" smtClean="0">
                                <a:latin typeface="Cambria Math" panose="02040503050406030204" pitchFamily="18" charset="0"/>
                              </a:rPr>
                              <m:t>𝐺</m:t>
                            </m:r>
                            <m:r>
                              <a:rPr lang="en-US" i="1" dirty="0" smtClean="0">
                                <a:latin typeface="Cambria Math" panose="02040503050406030204" pitchFamily="18" charset="0"/>
                              </a:rPr>
                              <m:t> + </m:t>
                            </m:r>
                            <m:r>
                              <a:rPr lang="en-US" i="1" dirty="0" smtClean="0">
                                <a:latin typeface="Cambria Math" panose="02040503050406030204" pitchFamily="18" charset="0"/>
                              </a:rPr>
                              <m:t>𝐵</m:t>
                            </m:r>
                          </m:e>
                        </m:d>
                      </m:num>
                      <m:den>
                        <m:r>
                          <a:rPr lang="en-US" b="0" i="1" dirty="0" smtClean="0">
                            <a:latin typeface="Cambria Math" panose="02040503050406030204" pitchFamily="18" charset="0"/>
                          </a:rPr>
                          <m:t>3</m:t>
                        </m:r>
                      </m:den>
                    </m:f>
                  </m:oMath>
                </a14:m>
                <a:r>
                  <a:rPr lang="en-US" dirty="0"/>
                  <a:t>. </a:t>
                </a:r>
                <a:endParaRPr lang="he-IL" dirty="0"/>
              </a:p>
            </p:txBody>
          </p:sp>
        </mc:Choice>
        <mc:Fallback xmlns="">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9728" y="2476991"/>
                <a:ext cx="3073940" cy="1058880"/>
              </a:xfrm>
              <a:prstGeom prst="rect">
                <a:avLst/>
              </a:prstGeom>
              <a:blipFill>
                <a:blip r:embed="rId2"/>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flipH="1">
            <a:off x="3085694" y="2933420"/>
            <a:ext cx="819507"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2062264" y="3356754"/>
            <a:ext cx="1813125" cy="194693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0" y="530390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TextBox 9">
            <a:extLst>
              <a:ext uri="{FF2B5EF4-FFF2-40B4-BE49-F238E27FC236}">
                <a16:creationId xmlns:a16="http://schemas.microsoft.com/office/drawing/2014/main" id="{56207244-EB99-3933-C025-527CC566BC49}"/>
              </a:ext>
            </a:extLst>
          </p:cNvPr>
          <p:cNvSpPr txBox="1"/>
          <p:nvPr/>
        </p:nvSpPr>
        <p:spPr>
          <a:xfrm>
            <a:off x="8367364" y="2164369"/>
            <a:ext cx="3814408"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b="1" u="sng"/>
            </a:lvl1pPr>
          </a:lstStyle>
          <a:p>
            <a:r>
              <a:rPr lang="en-US" dirty="0">
                <a:solidFill>
                  <a:srgbClr val="FFFF00"/>
                </a:solidFill>
              </a:rPr>
              <a:t>Benefits of the algorithm:</a:t>
            </a:r>
          </a:p>
          <a:p>
            <a:r>
              <a:rPr lang="en-US" b="0" u="none" dirty="0"/>
              <a:t>This formula generates a reasonably nice grayscale equivalent, and its simplicity makes it easy to implement and optimize.</a:t>
            </a:r>
          </a:p>
          <a:p>
            <a:r>
              <a:rPr lang="en-US" b="0" u="none" dirty="0"/>
              <a:t>However, this formula is not without shortcomings - while fast and simple</a:t>
            </a:r>
            <a:r>
              <a:rPr lang="en-US" dirty="0"/>
              <a:t>, it does a poor job of representing shades of gray relative to the way humans perceive luminosity </a:t>
            </a:r>
            <a:r>
              <a:rPr lang="en-US" b="0" u="none" dirty="0"/>
              <a:t>(brightness).</a:t>
            </a:r>
            <a:endParaRPr lang="he-IL" b="0" u="none" dirty="0"/>
          </a:p>
        </p:txBody>
      </p:sp>
      <p:cxnSp>
        <p:nvCxnSpPr>
          <p:cNvPr id="18" name="Straight Arrow Connector 17">
            <a:extLst>
              <a:ext uri="{FF2B5EF4-FFF2-40B4-BE49-F238E27FC236}">
                <a16:creationId xmlns:a16="http://schemas.microsoft.com/office/drawing/2014/main" id="{0725A0DF-2B26-440A-E571-C8CF9A78671A}"/>
              </a:ext>
            </a:extLst>
          </p:cNvPr>
          <p:cNvCxnSpPr>
            <a:cxnSpLocks/>
          </p:cNvCxnSpPr>
          <p:nvPr/>
        </p:nvCxnSpPr>
        <p:spPr>
          <a:xfrm>
            <a:off x="6508522" y="2977211"/>
            <a:ext cx="1810203" cy="24408"/>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BBF587E-A420-80EB-6B4D-252B4CCA3274}"/>
              </a:ext>
            </a:extLst>
          </p:cNvPr>
          <p:cNvSpPr txBox="1"/>
          <p:nvPr/>
        </p:nvSpPr>
        <p:spPr>
          <a:xfrm>
            <a:off x="4156997" y="5491416"/>
            <a:ext cx="4161728"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drawbacks of the algorithm:</a:t>
            </a:r>
          </a:p>
          <a:p>
            <a:r>
              <a:rPr lang="en-US" dirty="0"/>
              <a:t>Because humans do not perceive all colors equally, the “average method” of grayscale conversion is inaccurate.  </a:t>
            </a:r>
            <a:endParaRPr lang="he-IL" dirty="0"/>
          </a:p>
        </p:txBody>
      </p:sp>
      <p:cxnSp>
        <p:nvCxnSpPr>
          <p:cNvPr id="37" name="Straight Arrow Connector 36">
            <a:extLst>
              <a:ext uri="{FF2B5EF4-FFF2-40B4-BE49-F238E27FC236}">
                <a16:creationId xmlns:a16="http://schemas.microsoft.com/office/drawing/2014/main" id="{B57B6F78-00AD-21C3-0DF9-A5F0B31CADB6}"/>
              </a:ext>
            </a:extLst>
          </p:cNvPr>
          <p:cNvCxnSpPr>
            <a:cxnSpLocks/>
          </p:cNvCxnSpPr>
          <p:nvPr/>
        </p:nvCxnSpPr>
        <p:spPr>
          <a:xfrm>
            <a:off x="4962092" y="3356754"/>
            <a:ext cx="797651" cy="21346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383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7</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717408" y="-14313"/>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3</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317657" y="1879989"/>
            <a:ext cx="684654" cy="139612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1" y="679660"/>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t> 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729592" y="1177910"/>
            <a:ext cx="0" cy="218605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49F20E-C943-F4E4-A797-1E2E5414BD75}"/>
                  </a:ext>
                </a:extLst>
              </p:cNvPr>
              <p:cNvSpPr txBox="1"/>
              <p:nvPr/>
            </p:nvSpPr>
            <p:spPr>
              <a:xfrm>
                <a:off x="4062342" y="531579"/>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a:t>
                </a:r>
                <a14:m>
                  <m:oMath xmlns:m="http://schemas.openxmlformats.org/officeDocument/2006/math">
                    <m:r>
                      <a:rPr lang="en-US" i="1" dirty="0" smtClean="0">
                        <a:latin typeface="Cambria Math" panose="02040503050406030204" pitchFamily="18" charset="0"/>
                      </a:rPr>
                      <m:t>½</m:t>
                    </m:r>
                  </m:oMath>
                </a14:m>
                <a:r>
                  <a:rPr lang="en-US" dirty="0"/>
                  <a:t>  (division by 2)</a:t>
                </a:r>
                <a:endParaRPr lang="he-IL" dirty="0"/>
              </a:p>
            </p:txBody>
          </p:sp>
        </mc:Choice>
        <mc:Fallback xmlns="">
          <p:sp>
            <p:nvSpPr>
              <p:cNvPr id="19" name="TextBox 18">
                <a:extLst>
                  <a:ext uri="{FF2B5EF4-FFF2-40B4-BE49-F238E27FC236}">
                    <a16:creationId xmlns:a16="http://schemas.microsoft.com/office/drawing/2014/main" id="{7449F20E-C943-F4E4-A797-1E2E5414BD75}"/>
                  </a:ext>
                </a:extLst>
              </p:cNvPr>
              <p:cNvSpPr txBox="1">
                <a:spLocks noRot="1" noChangeAspect="1" noMove="1" noResize="1" noEditPoints="1" noAdjustHandles="1" noChangeArrowheads="1" noChangeShapeType="1" noTextEdit="1"/>
              </p:cNvSpPr>
              <p:nvPr/>
            </p:nvSpPr>
            <p:spPr>
              <a:xfrm>
                <a:off x="4062342" y="531579"/>
                <a:ext cx="3717407" cy="646331"/>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90F07F-05F7-107B-BDFC-678FABB1FECF}"/>
                  </a:ext>
                </a:extLst>
              </p:cNvPr>
              <p:cNvSpPr txBox="1"/>
              <p:nvPr/>
            </p:nvSpPr>
            <p:spPr>
              <a:xfrm>
                <a:off x="8171234" y="4018816"/>
                <a:ext cx="4020766" cy="284404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Algorithm explanation:</a:t>
                </a:r>
              </a:p>
              <a:p>
                <a:r>
                  <a:rPr lang="en-US" dirty="0"/>
                  <a:t>A pixel can be desaturated by finding the midpoint between the maximum of (R, G, B) and the minimum of (R, G, B)</a:t>
                </a:r>
              </a:p>
              <a:p>
                <a:r>
                  <a:rPr lang="en-US" dirty="0"/>
                  <a:t>From all three values (Red, Green, and Blue) of every pixel - averages the most prominent and least prominent colors (max &amp; min):</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𝐺𝑟𝑎𝑦</m:t>
                      </m:r>
                      <m:r>
                        <a:rPr lang="pt-BR" i="1" dirty="0" smtClean="0">
                          <a:latin typeface="Cambria Math" panose="02040503050406030204" pitchFamily="18" charset="0"/>
                        </a:rPr>
                        <m:t>=</m:t>
                      </m:r>
                      <m:f>
                        <m:fPr>
                          <m:ctrlPr>
                            <a:rPr lang="en-US" b="0" i="1" dirty="0" smtClean="0">
                              <a:latin typeface="Cambria Math" panose="02040503050406030204" pitchFamily="18" charset="0"/>
                            </a:rPr>
                          </m:ctrlPr>
                        </m:fPr>
                        <m:num>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max</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min</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num>
                        <m:den>
                          <m:r>
                            <a:rPr lang="en-US" b="0" i="1" dirty="0" smtClean="0">
                              <a:latin typeface="Cambria Math" panose="02040503050406030204" pitchFamily="18" charset="0"/>
                            </a:rPr>
                            <m:t>2</m:t>
                          </m:r>
                        </m:den>
                      </m:f>
                      <m:r>
                        <a:rPr lang="pt-BR" i="1" dirty="0" smtClean="0">
                          <a:latin typeface="Cambria Math" panose="02040503050406030204" pitchFamily="18" charset="0"/>
                        </a:rPr>
                        <m:t> </m:t>
                      </m:r>
                    </m:oMath>
                  </m:oMathPara>
                </a14:m>
                <a:endParaRPr lang="he-IL" dirty="0"/>
              </a:p>
            </p:txBody>
          </p:sp>
        </mc:Choice>
        <mc:Fallback xmlns="">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8171234" y="4018816"/>
                <a:ext cx="4020766" cy="2844048"/>
              </a:xfrm>
              <a:prstGeom prst="rect">
                <a:avLst/>
              </a:prstGeom>
              <a:blipFill>
                <a:blip r:embed="rId3"/>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325651" y="4110962"/>
            <a:ext cx="845583" cy="1743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058254" y="4110962"/>
            <a:ext cx="944057" cy="156660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1043083" y="567756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Rectangle 9">
            <a:extLst>
              <a:ext uri="{FF2B5EF4-FFF2-40B4-BE49-F238E27FC236}">
                <a16:creationId xmlns:a16="http://schemas.microsoft.com/office/drawing/2014/main" id="{28662F76-5DDE-51D9-F7DF-5AB90CC2E171}"/>
              </a:ext>
            </a:extLst>
          </p:cNvPr>
          <p:cNvSpPr/>
          <p:nvPr/>
        </p:nvSpPr>
        <p:spPr>
          <a:xfrm>
            <a:off x="3955430" y="3264294"/>
            <a:ext cx="3359488"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p>
          <a:p>
            <a:pPr algn="ctr"/>
            <a:r>
              <a:rPr lang="en-US" sz="2000" b="1" dirty="0"/>
              <a:t>(or desaturation Algorithm) </a:t>
            </a:r>
            <a:endParaRPr lang="he-IL" sz="2000" b="1" dirty="0"/>
          </a:p>
        </p:txBody>
      </p:sp>
      <p:sp>
        <p:nvSpPr>
          <p:cNvPr id="40" name="TextBox 39">
            <a:extLst>
              <a:ext uri="{FF2B5EF4-FFF2-40B4-BE49-F238E27FC236}">
                <a16:creationId xmlns:a16="http://schemas.microsoft.com/office/drawing/2014/main" id="{8DA4B6EC-C73B-7413-BC97-FDC254E97699}"/>
              </a:ext>
            </a:extLst>
          </p:cNvPr>
          <p:cNvSpPr txBox="1"/>
          <p:nvPr/>
        </p:nvSpPr>
        <p:spPr>
          <a:xfrm>
            <a:off x="4890" y="2256467"/>
            <a:ext cx="3094223" cy="286232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a:t>
            </a:r>
          </a:p>
          <a:p>
            <a:r>
              <a:rPr lang="en-US" dirty="0"/>
              <a:t>Lightness results in a flatter, softer grayscale image.  If you compare this desaturated sample to the human-eye-corrected sample, you should notice a difference in the contrast of the image.</a:t>
            </a:r>
          </a:p>
          <a:p>
            <a:r>
              <a:rPr lang="en-US" dirty="0"/>
              <a:t>So that method </a:t>
            </a:r>
            <a:r>
              <a:rPr lang="en-US" b="0" u="none" dirty="0"/>
              <a:t>tends to reduce contrast.</a:t>
            </a:r>
            <a:endParaRPr lang="he-IL" b="0" u="none" dirty="0"/>
          </a:p>
        </p:txBody>
      </p:sp>
      <p:cxnSp>
        <p:nvCxnSpPr>
          <p:cNvPr id="43" name="Straight Arrow Connector 42">
            <a:extLst>
              <a:ext uri="{FF2B5EF4-FFF2-40B4-BE49-F238E27FC236}">
                <a16:creationId xmlns:a16="http://schemas.microsoft.com/office/drawing/2014/main" id="{268EA2E9-8E59-04F1-D9A0-3DC8BBCDC73C}"/>
              </a:ext>
            </a:extLst>
          </p:cNvPr>
          <p:cNvCxnSpPr>
            <a:cxnSpLocks/>
            <a:stCxn id="10" idx="1"/>
          </p:cNvCxnSpPr>
          <p:nvPr/>
        </p:nvCxnSpPr>
        <p:spPr>
          <a:xfrm flipH="1" flipV="1">
            <a:off x="3058254" y="3672155"/>
            <a:ext cx="897176" cy="1547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9C3F85-3F87-C4C8-650D-3F371E732C93}"/>
              </a:ext>
            </a:extLst>
          </p:cNvPr>
          <p:cNvSpPr txBox="1"/>
          <p:nvPr/>
        </p:nvSpPr>
        <p:spPr>
          <a:xfrm>
            <a:off x="8171234" y="1057130"/>
            <a:ext cx="3968885" cy="175432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a maximum decomposition provides a brighter grayscale image, while a minimum decomposition provides a darker one. This method of grayscale reduction is typically used for artistic effect. [7]</a:t>
            </a:r>
          </a:p>
        </p:txBody>
      </p:sp>
      <p:cxnSp>
        <p:nvCxnSpPr>
          <p:cNvPr id="52" name="Straight Arrow Connector 51">
            <a:extLst>
              <a:ext uri="{FF2B5EF4-FFF2-40B4-BE49-F238E27FC236}">
                <a16:creationId xmlns:a16="http://schemas.microsoft.com/office/drawing/2014/main" id="{924129EC-3943-9BC3-295D-8AA8196640EF}"/>
              </a:ext>
            </a:extLst>
          </p:cNvPr>
          <p:cNvCxnSpPr>
            <a:cxnSpLocks/>
          </p:cNvCxnSpPr>
          <p:nvPr/>
        </p:nvCxnSpPr>
        <p:spPr>
          <a:xfrm flipV="1">
            <a:off x="7325651" y="2811456"/>
            <a:ext cx="755989" cy="58120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85FCF760-7DEC-4050-52F6-D143A13C1025}"/>
              </a:ext>
            </a:extLst>
          </p:cNvPr>
          <p:cNvSpPr txBox="1"/>
          <p:nvPr/>
        </p:nvSpPr>
        <p:spPr>
          <a:xfrm>
            <a:off x="4193036" y="5331356"/>
            <a:ext cx="3830077"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Another look of the algorithm:</a:t>
            </a:r>
          </a:p>
          <a:p>
            <a:r>
              <a:rPr lang="en-US" dirty="0"/>
              <a:t>“To calculate Grayscale, we can use the Lightness component of the HSL (Hue, Saturation, Lightness) color space.” [3]</a:t>
            </a:r>
            <a:endParaRPr lang="he-IL" dirty="0"/>
          </a:p>
        </p:txBody>
      </p:sp>
      <p:cxnSp>
        <p:nvCxnSpPr>
          <p:cNvPr id="61" name="Straight Arrow Connector 60">
            <a:extLst>
              <a:ext uri="{FF2B5EF4-FFF2-40B4-BE49-F238E27FC236}">
                <a16:creationId xmlns:a16="http://schemas.microsoft.com/office/drawing/2014/main" id="{ED72541D-00E3-A3E6-1E7B-1CDEFFB9B61C}"/>
              </a:ext>
            </a:extLst>
          </p:cNvPr>
          <p:cNvCxnSpPr>
            <a:cxnSpLocks/>
          </p:cNvCxnSpPr>
          <p:nvPr/>
        </p:nvCxnSpPr>
        <p:spPr>
          <a:xfrm>
            <a:off x="5729592" y="4110962"/>
            <a:ext cx="0" cy="122039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473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717867" y="0"/>
            <a:ext cx="474133" cy="367024"/>
          </a:xfrm>
        </p:spPr>
        <p:txBody>
          <a:bodyPr/>
          <a:lstStyle/>
          <a:p>
            <a:pPr algn="r"/>
            <a:fld id="{00000000-1234-1234-1234-123412341234}" type="slidenum">
              <a:rPr lang="en" sz="1400" smtClean="0"/>
              <a:pPr algn="r"/>
              <a:t>8</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60623" y="7921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4</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725703" y="2128110"/>
            <a:ext cx="744695" cy="118578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35664" y="927781"/>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997091" y="1540663"/>
            <a:ext cx="0" cy="176433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4107507" y="617333"/>
            <a:ext cx="4588934"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Algorithm Parameters : </a:t>
            </a:r>
          </a:p>
          <a:p>
            <a:r>
              <a:rPr lang="en-US" dirty="0"/>
              <a:t>First parameter (R) : 0.21, second parameter (G) : 0.72, third parameter (B) : 0.07</a:t>
            </a:r>
            <a:endParaRPr lang="he-IL" dirty="0"/>
          </a:p>
        </p:txBody>
      </p:sp>
      <p:sp>
        <p:nvSpPr>
          <p:cNvPr id="22" name="TextBox 21">
            <a:extLst>
              <a:ext uri="{FF2B5EF4-FFF2-40B4-BE49-F238E27FC236}">
                <a16:creationId xmlns:a16="http://schemas.microsoft.com/office/drawing/2014/main" id="{E990F07F-05F7-107B-BDFC-678FABB1FECF}"/>
              </a:ext>
            </a:extLst>
          </p:cNvPr>
          <p:cNvSpPr txBox="1"/>
          <p:nvPr/>
        </p:nvSpPr>
        <p:spPr>
          <a:xfrm>
            <a:off x="7281331" y="4968734"/>
            <a:ext cx="4910669"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A more sophisticated version of the average method. It also averages the values, but it forms a weighted average to account for human perception. We’re more sensitive to green than other colors, so green is weighted most heavily. </a:t>
            </a:r>
            <a:endParaRPr lang="he-IL" dirty="0"/>
          </a:p>
        </p:txBody>
      </p:sp>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045749" y="4146272"/>
            <a:ext cx="471163" cy="8224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319471" y="4146272"/>
            <a:ext cx="1150927" cy="127542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410633" y="5421699"/>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2" name="Rectangle 1">
            <a:extLst>
              <a:ext uri="{FF2B5EF4-FFF2-40B4-BE49-F238E27FC236}">
                <a16:creationId xmlns:a16="http://schemas.microsoft.com/office/drawing/2014/main" id="{B323F319-9C30-7DFA-FF4F-4D13BC6F7EA7}"/>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10" name="Straight Arrow Connector 9">
            <a:extLst>
              <a:ext uri="{FF2B5EF4-FFF2-40B4-BE49-F238E27FC236}">
                <a16:creationId xmlns:a16="http://schemas.microsoft.com/office/drawing/2014/main" id="{18DE89EC-1C07-7992-821C-52A24CF3B9DE}"/>
              </a:ext>
            </a:extLst>
          </p:cNvPr>
          <p:cNvCxnSpPr>
            <a:cxnSpLocks/>
          </p:cNvCxnSpPr>
          <p:nvPr/>
        </p:nvCxnSpPr>
        <p:spPr>
          <a:xfrm flipH="1">
            <a:off x="3058079" y="3730612"/>
            <a:ext cx="1389985"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C1B993F-0434-6C48-334C-47610720C505}"/>
              </a:ext>
            </a:extLst>
          </p:cNvPr>
          <p:cNvSpPr txBox="1"/>
          <p:nvPr/>
        </p:nvSpPr>
        <p:spPr>
          <a:xfrm>
            <a:off x="7963338" y="1694562"/>
            <a:ext cx="4215340"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Benefits of the algorithm 1:</a:t>
            </a:r>
          </a:p>
          <a:p>
            <a:r>
              <a:rPr lang="en-US" b="1" dirty="0"/>
              <a:t>This algorithm plays off the fact that cone density in the human eye is not uniform across colors.  </a:t>
            </a:r>
            <a:r>
              <a:rPr lang="en-US" b="1" u="sng" dirty="0"/>
              <a:t>Humans perceive green more strongly than red, and red more strongly than blue.  </a:t>
            </a:r>
            <a:r>
              <a:rPr lang="en-US" b="1" dirty="0"/>
              <a:t>This makes sense from an evolutionary biology standpoint - much of the natural world appears in shades of green, so humans have evolved greater sensitivity to green light.  [7]</a:t>
            </a:r>
            <a:endParaRPr lang="he-IL" b="1" dirty="0"/>
          </a:p>
        </p:txBody>
      </p:sp>
      <p:cxnSp>
        <p:nvCxnSpPr>
          <p:cNvPr id="15" name="Straight Arrow Connector 14">
            <a:extLst>
              <a:ext uri="{FF2B5EF4-FFF2-40B4-BE49-F238E27FC236}">
                <a16:creationId xmlns:a16="http://schemas.microsoft.com/office/drawing/2014/main" id="{2158EFDF-A24F-039B-EF14-DBAEC578701D}"/>
              </a:ext>
            </a:extLst>
          </p:cNvPr>
          <p:cNvCxnSpPr>
            <a:cxnSpLocks/>
          </p:cNvCxnSpPr>
          <p:nvPr/>
        </p:nvCxnSpPr>
        <p:spPr>
          <a:xfrm>
            <a:off x="7080691" y="3730612"/>
            <a:ext cx="89597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EA51744-85CC-A660-8F56-C09CFC4F5492}"/>
              </a:ext>
            </a:extLst>
          </p:cNvPr>
          <p:cNvSpPr txBox="1"/>
          <p:nvPr/>
        </p:nvSpPr>
        <p:spPr>
          <a:xfrm>
            <a:off x="13322" y="2973653"/>
            <a:ext cx="3044757" cy="203132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 2:</a:t>
            </a:r>
          </a:p>
          <a:p>
            <a:r>
              <a:rPr lang="en-US" dirty="0"/>
              <a:t>Instead of treating red, green, and blue light equally, a good grayscale conversion will weight each color based on how the human eye perceives it.</a:t>
            </a:r>
            <a:endParaRPr lang="he-IL" dirty="0"/>
          </a:p>
        </p:txBody>
      </p:sp>
    </p:spTree>
    <p:extLst>
      <p:ext uri="{BB962C8B-B14F-4D97-AF65-F5344CB8AC3E}">
        <p14:creationId xmlns:p14="http://schemas.microsoft.com/office/powerpoint/2010/main" val="3206381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5E908-72FA-1895-9EEE-EE97EA549951}"/>
              </a:ext>
            </a:extLst>
          </p:cNvPr>
          <p:cNvSpPr>
            <a:spLocks noGrp="1"/>
          </p:cNvSpPr>
          <p:nvPr>
            <p:ph type="sldNum" idx="12"/>
          </p:nvPr>
        </p:nvSpPr>
        <p:spPr>
          <a:xfrm>
            <a:off x="11460400" y="19846"/>
            <a:ext cx="731600" cy="524800"/>
          </a:xfrm>
        </p:spPr>
        <p:txBody>
          <a:bodyPr/>
          <a:lstStyle/>
          <a:p>
            <a:pPr algn="r"/>
            <a:fld id="{00000000-1234-1234-1234-123412341234}" type="slidenum">
              <a:rPr lang="en" sz="1400" smtClean="0"/>
              <a:pPr algn="r"/>
              <a:t>9</a:t>
            </a:fld>
            <a:endParaRPr lang="en" sz="1400"/>
          </a:p>
        </p:txBody>
      </p:sp>
      <p:sp>
        <p:nvSpPr>
          <p:cNvPr id="5" name="Google Shape;80;p17">
            <a:extLst>
              <a:ext uri="{FF2B5EF4-FFF2-40B4-BE49-F238E27FC236}">
                <a16:creationId xmlns:a16="http://schemas.microsoft.com/office/drawing/2014/main" id="{C1D67274-1677-F5B6-3CA0-D2FACDD0A716}"/>
              </a:ext>
            </a:extLst>
          </p:cNvPr>
          <p:cNvSpPr txBox="1"/>
          <p:nvPr/>
        </p:nvSpPr>
        <p:spPr>
          <a:xfrm>
            <a:off x="3788913" y="-7702"/>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5</a:t>
            </a:r>
            <a:endParaRPr dirty="0">
              <a:solidFill>
                <a:srgbClr val="FF0000"/>
              </a:solidFill>
            </a:endParaRPr>
          </a:p>
        </p:txBody>
      </p:sp>
      <p:cxnSp>
        <p:nvCxnSpPr>
          <p:cNvPr id="2" name="Straight Arrow Connector 1">
            <a:extLst>
              <a:ext uri="{FF2B5EF4-FFF2-40B4-BE49-F238E27FC236}">
                <a16:creationId xmlns:a16="http://schemas.microsoft.com/office/drawing/2014/main" id="{6AED4EE2-BC5C-B702-5208-33E20A2C4C03}"/>
              </a:ext>
            </a:extLst>
          </p:cNvPr>
          <p:cNvCxnSpPr>
            <a:cxnSpLocks/>
          </p:cNvCxnSpPr>
          <p:nvPr/>
        </p:nvCxnSpPr>
        <p:spPr>
          <a:xfrm flipH="1" flipV="1">
            <a:off x="3674922" y="1902614"/>
            <a:ext cx="828491" cy="13969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7BB359C-530A-E173-0E91-8F85DE15CA16}"/>
              </a:ext>
            </a:extLst>
          </p:cNvPr>
          <p:cNvSpPr txBox="1"/>
          <p:nvPr/>
        </p:nvSpPr>
        <p:spPr>
          <a:xfrm>
            <a:off x="7131" y="733398"/>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7" name="Straight Arrow Connector 6">
            <a:extLst>
              <a:ext uri="{FF2B5EF4-FFF2-40B4-BE49-F238E27FC236}">
                <a16:creationId xmlns:a16="http://schemas.microsoft.com/office/drawing/2014/main" id="{4438EA93-2507-2741-5A86-6F363ABC7D18}"/>
              </a:ext>
            </a:extLst>
          </p:cNvPr>
          <p:cNvCxnSpPr>
            <a:cxnSpLocks/>
          </p:cNvCxnSpPr>
          <p:nvPr/>
        </p:nvCxnSpPr>
        <p:spPr>
          <a:xfrm flipV="1">
            <a:off x="5779977" y="1356604"/>
            <a:ext cx="0" cy="19461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1E3837A-11DA-9452-683B-845312266212}"/>
              </a:ext>
            </a:extLst>
          </p:cNvPr>
          <p:cNvSpPr txBox="1"/>
          <p:nvPr/>
        </p:nvSpPr>
        <p:spPr>
          <a:xfrm>
            <a:off x="4379328" y="674243"/>
            <a:ext cx="259233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none</a:t>
            </a:r>
            <a:endParaRPr lang="he-IL" dirty="0"/>
          </a:p>
        </p:txBody>
      </p:sp>
      <p:sp>
        <p:nvSpPr>
          <p:cNvPr id="9" name="TextBox 8">
            <a:extLst>
              <a:ext uri="{FF2B5EF4-FFF2-40B4-BE49-F238E27FC236}">
                <a16:creationId xmlns:a16="http://schemas.microsoft.com/office/drawing/2014/main" id="{EDE6E717-B1F5-6819-B6BF-58D250154178}"/>
              </a:ext>
            </a:extLst>
          </p:cNvPr>
          <p:cNvSpPr txBox="1"/>
          <p:nvPr/>
        </p:nvSpPr>
        <p:spPr>
          <a:xfrm>
            <a:off x="4288255" y="5579388"/>
            <a:ext cx="2774478"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b="0" u="none" dirty="0"/>
              <a:t>All it does is pick a single channel and make that the grayscale value</a:t>
            </a:r>
            <a:endParaRPr lang="he-IL" b="0" u="none" dirty="0"/>
          </a:p>
        </p:txBody>
      </p:sp>
      <p:cxnSp>
        <p:nvCxnSpPr>
          <p:cNvPr id="10" name="Straight Arrow Connector 9">
            <a:extLst>
              <a:ext uri="{FF2B5EF4-FFF2-40B4-BE49-F238E27FC236}">
                <a16:creationId xmlns:a16="http://schemas.microsoft.com/office/drawing/2014/main" id="{FAF45CA9-D21B-8832-4F36-2D6392C91D11}"/>
              </a:ext>
            </a:extLst>
          </p:cNvPr>
          <p:cNvCxnSpPr>
            <a:cxnSpLocks/>
            <a:endCxn id="9" idx="0"/>
          </p:cNvCxnSpPr>
          <p:nvPr/>
        </p:nvCxnSpPr>
        <p:spPr>
          <a:xfrm flipH="1">
            <a:off x="5675494" y="4182378"/>
            <a:ext cx="17978" cy="139701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611CCD-CE1F-0103-B68D-30D0F1B85E6C}"/>
              </a:ext>
            </a:extLst>
          </p:cNvPr>
          <p:cNvCxnSpPr>
            <a:cxnSpLocks/>
          </p:cNvCxnSpPr>
          <p:nvPr/>
        </p:nvCxnSpPr>
        <p:spPr>
          <a:xfrm flipH="1">
            <a:off x="3398636" y="4153946"/>
            <a:ext cx="1071763" cy="150372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E63FB23-2F39-FAB5-6FDB-AE3E8B8A37CD}"/>
              </a:ext>
            </a:extLst>
          </p:cNvPr>
          <p:cNvSpPr txBox="1"/>
          <p:nvPr/>
        </p:nvSpPr>
        <p:spPr>
          <a:xfrm>
            <a:off x="489798" y="5657671"/>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3" name="Rectangle 12">
            <a:extLst>
              <a:ext uri="{FF2B5EF4-FFF2-40B4-BE49-F238E27FC236}">
                <a16:creationId xmlns:a16="http://schemas.microsoft.com/office/drawing/2014/main" id="{C99389D4-BFFC-3423-BAFA-44C48C96A6B8}"/>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Single color channel   Algorithm</a:t>
            </a:r>
            <a:endParaRPr lang="he-IL" sz="2000" b="1" dirty="0"/>
          </a:p>
        </p:txBody>
      </p:sp>
      <p:sp>
        <p:nvSpPr>
          <p:cNvPr id="14" name="TextBox 13">
            <a:extLst>
              <a:ext uri="{FF2B5EF4-FFF2-40B4-BE49-F238E27FC236}">
                <a16:creationId xmlns:a16="http://schemas.microsoft.com/office/drawing/2014/main" id="{D6992239-FE16-F41C-CE05-FE00AF5391C8}"/>
              </a:ext>
            </a:extLst>
          </p:cNvPr>
          <p:cNvSpPr txBox="1"/>
          <p:nvPr/>
        </p:nvSpPr>
        <p:spPr>
          <a:xfrm>
            <a:off x="94218" y="2897257"/>
            <a:ext cx="3228050" cy="2308324"/>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FF00"/>
                </a:solidFill>
              </a:rPr>
              <a:t>Benefits of the algorithm:</a:t>
            </a:r>
          </a:p>
          <a:p>
            <a:r>
              <a:rPr lang="en-US" b="0" u="none" dirty="0"/>
              <a:t>The fastest computational method for grayscale reduction - using data from a single-color channel. </a:t>
            </a:r>
          </a:p>
          <a:p>
            <a:r>
              <a:rPr lang="en-US" b="0" u="none" dirty="0"/>
              <a:t>Unlike all the methods mentioned so far, this method requires no calculations. </a:t>
            </a:r>
          </a:p>
        </p:txBody>
      </p:sp>
      <p:cxnSp>
        <p:nvCxnSpPr>
          <p:cNvPr id="15" name="Straight Arrow Connector 14">
            <a:extLst>
              <a:ext uri="{FF2B5EF4-FFF2-40B4-BE49-F238E27FC236}">
                <a16:creationId xmlns:a16="http://schemas.microsoft.com/office/drawing/2014/main" id="{6634AA19-C60E-CB5E-9BAE-187219E97368}"/>
              </a:ext>
            </a:extLst>
          </p:cNvPr>
          <p:cNvCxnSpPr>
            <a:cxnSpLocks/>
          </p:cNvCxnSpPr>
          <p:nvPr/>
        </p:nvCxnSpPr>
        <p:spPr>
          <a:xfrm flipH="1" flipV="1">
            <a:off x="3295878" y="3722938"/>
            <a:ext cx="1152186"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F3955F3-FECE-5D30-FF9E-D6FEC68F8BAF}"/>
              </a:ext>
            </a:extLst>
          </p:cNvPr>
          <p:cNvSpPr txBox="1"/>
          <p:nvPr/>
        </p:nvSpPr>
        <p:spPr>
          <a:xfrm>
            <a:off x="7984927" y="499556"/>
            <a:ext cx="4205591"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u="sng" dirty="0"/>
              <a:t>The source to the fourth algorithm is: </a:t>
            </a:r>
            <a:r>
              <a:rPr lang="en-US" b="1" dirty="0"/>
              <a:t>https://tannerhelland.com/2011/10/01/grayscale-image-algorithm-vb6.html</a:t>
            </a:r>
            <a:endParaRPr lang="he-IL" b="1" dirty="0"/>
          </a:p>
        </p:txBody>
      </p:sp>
      <p:cxnSp>
        <p:nvCxnSpPr>
          <p:cNvPr id="18" name="Straight Arrow Connector 17">
            <a:extLst>
              <a:ext uri="{FF2B5EF4-FFF2-40B4-BE49-F238E27FC236}">
                <a16:creationId xmlns:a16="http://schemas.microsoft.com/office/drawing/2014/main" id="{CF550881-FA1F-4517-C007-4B9B156F8091}"/>
              </a:ext>
            </a:extLst>
          </p:cNvPr>
          <p:cNvCxnSpPr>
            <a:cxnSpLocks/>
          </p:cNvCxnSpPr>
          <p:nvPr/>
        </p:nvCxnSpPr>
        <p:spPr>
          <a:xfrm flipV="1">
            <a:off x="7025532" y="1422886"/>
            <a:ext cx="959395" cy="189206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D6639CB-AA00-D59F-5BC3-4BBDCD3DF471}"/>
              </a:ext>
            </a:extLst>
          </p:cNvPr>
          <p:cNvSpPr txBox="1"/>
          <p:nvPr/>
        </p:nvSpPr>
        <p:spPr>
          <a:xfrm>
            <a:off x="7984931" y="2036840"/>
            <a:ext cx="4205591" cy="480131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“Believe it or not, this weak algorithm is the one most digital cameras use for taking “grayscale” photos.  CCDs in digital cameras are comprised of a grid of red, green, and blue sensors, and rather than perform the necessary math to convert RGB values to gray ones, they simply grab a single channel (green, for the reasons mentioned in Method #2 - human eye correction) and call that the grayscale one.  For this reason, most photographers recommend against using your camera’s built-in grayscale option.  Instead, shoot everything in color and then perform the grayscale conversion later, using whatever method leads to the best result.” [7]</a:t>
            </a:r>
            <a:endParaRPr lang="he-IL" dirty="0"/>
          </a:p>
        </p:txBody>
      </p:sp>
      <p:cxnSp>
        <p:nvCxnSpPr>
          <p:cNvPr id="40" name="Straight Arrow Connector 39">
            <a:extLst>
              <a:ext uri="{FF2B5EF4-FFF2-40B4-BE49-F238E27FC236}">
                <a16:creationId xmlns:a16="http://schemas.microsoft.com/office/drawing/2014/main" id="{3DEE1132-5355-262E-0C40-A04C3B93D348}"/>
              </a:ext>
            </a:extLst>
          </p:cNvPr>
          <p:cNvCxnSpPr>
            <a:cxnSpLocks/>
          </p:cNvCxnSpPr>
          <p:nvPr/>
        </p:nvCxnSpPr>
        <p:spPr>
          <a:xfrm flipV="1">
            <a:off x="7062729" y="3722938"/>
            <a:ext cx="922198"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4966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5465</TotalTime>
  <Words>3270</Words>
  <Application>Microsoft Office PowerPoint</Application>
  <PresentationFormat>Widescreen</PresentationFormat>
  <Paragraphs>280</Paragraphs>
  <Slides>40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Aptos</vt:lpstr>
      <vt:lpstr>Aptos Display</vt:lpstr>
      <vt:lpstr>Arial</vt:lpstr>
      <vt:lpstr>Cambria Math</vt:lpstr>
      <vt:lpstr>Roboto</vt:lpstr>
      <vt:lpstr>TimesNewRoman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23</cp:revision>
  <dcterms:created xsi:type="dcterms:W3CDTF">2024-07-07T11:28:19Z</dcterms:created>
  <dcterms:modified xsi:type="dcterms:W3CDTF">2024-07-24T07:56:45Z</dcterms:modified>
</cp:coreProperties>
</file>